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563" r:id="rId2"/>
    <p:sldId id="610" r:id="rId3"/>
    <p:sldId id="627" r:id="rId4"/>
    <p:sldId id="628" r:id="rId5"/>
    <p:sldId id="630" r:id="rId6"/>
    <p:sldId id="629" r:id="rId7"/>
  </p:sldIdLst>
  <p:sldSz cx="12192000" cy="6858000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00"/>
    <a:srgbClr val="FF9966"/>
    <a:srgbClr val="5B9BD5"/>
    <a:srgbClr val="70AD47"/>
    <a:srgbClr val="2E75B6"/>
    <a:srgbClr val="DEEBF7"/>
    <a:srgbClr val="BDD7EE"/>
    <a:srgbClr val="9DC3E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95" autoAdjust="0"/>
    <p:restoredTop sz="90615" autoAdjust="0"/>
  </p:normalViewPr>
  <p:slideViewPr>
    <p:cSldViewPr snapToGrid="0">
      <p:cViewPr varScale="1">
        <p:scale>
          <a:sx n="88" d="100"/>
          <a:sy n="88" d="100"/>
        </p:scale>
        <p:origin x="-869" y="-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-1320" y="946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99A1271-5F39-4FBD-8D69-1864BE0C11CD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1705D89-C7E4-45FC-B14C-A3C9260CD5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z="1400" smtClean="0">
              <a:latin typeface="Times New Roman" pitchFamily="18" charset="0"/>
            </a:endParaRP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40B3BC9-8691-41BF-826B-08222F538596}" type="slidenum">
              <a:rPr lang="ru-RU" altLang="ru-RU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93813BA-1A48-4BF8-A6CF-138297760C80}" type="slidenum">
              <a:rPr lang="ru-RU" altLang="ru-RU"/>
              <a:pPr/>
              <a:t>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DD33130-5868-4993-8EC0-2C6A2BBB3E28}" type="slidenum">
              <a:rPr lang="ru-RU" altLang="ru-RU"/>
              <a:pPr/>
              <a:t>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4C6835A-CEB0-4DAD-AFF3-631A67B4EE61}" type="slidenum">
              <a:rPr lang="ru-RU" altLang="ru-RU"/>
              <a:pPr/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D12C28-5D09-47B1-A304-1929CD98DD55}" type="slidenum">
              <a:rPr lang="ru-RU" altLang="ru-RU"/>
              <a:pPr/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E912B2A-EF60-43CE-838D-5B6FE799D239}" type="slidenum">
              <a:rPr lang="ru-RU" altLang="ru-RU"/>
              <a:pPr/>
              <a:t>6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BCDC-3C16-42DB-9435-11A0A9F50D1B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94819-1592-4433-A55A-CABFC4E95D7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ACF22-1DCE-4EF7-A120-7012EFE4E0DC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DF6B9-0F5B-428A-8980-214A7BB886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DB4EC-6188-4A1C-90B0-268E93B7E0E7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82FF8-02BB-4E48-BCEB-DF3801CA4C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A018F-8657-4C56-8B90-CF1CF607A86B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33462-183A-4F40-B7C7-6C88C7E78F4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7A3A4-C344-4B60-B33D-8AB2563D99CA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8CA84-B372-4B3C-BD48-B6F8E4775D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4A9C3-9AC3-4959-A8AE-0766CB67C5A2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E7F32-3D17-4D49-B649-CA6584B5ED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/>
          <p:cNvSpPr>
            <a:spLocks noChangeArrowheads="1"/>
          </p:cNvSpPr>
          <p:nvPr userDrawn="1"/>
        </p:nvSpPr>
        <p:spPr bwMode="auto">
          <a:xfrm>
            <a:off x="4763" y="0"/>
            <a:ext cx="12187237" cy="477838"/>
          </a:xfrm>
          <a:prstGeom prst="rect">
            <a:avLst/>
          </a:prstGeom>
          <a:blipFill dpi="0" rotWithShape="1">
            <a:blip r:embed="rId2" cstate="print">
              <a:lum bright="-12000"/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ru-RU" altLang="ru-RU" smtClean="0">
              <a:latin typeface="Georgia" panose="02040502050405020303" pitchFamily="18" charset="0"/>
            </a:endParaRP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6A23E-C581-4C0D-B9FA-52202B8DE677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C61159-E8A2-4291-BCA3-A64DC2A948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3FFDD-3C49-4003-9EA3-F048A2E487B3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88F88-1653-46F9-A8C5-AC1410E96B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6903F-D2F3-4E94-A44B-9D7C4DB4BB4F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2DC65-4B63-4EB7-8EA8-BAFD16830A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F3FCF-8DDB-4245-887C-7026DAC31A4F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85602-75B8-415D-BA72-BB3C579857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A7A22-4545-48BD-AB7C-6A811118A6FD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0C245-8E8A-43A4-A37D-0CC90062C7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32C50B-451E-4333-8708-6CAF188EDEF3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A15A4629-F248-485C-BFA9-38C4C2534C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71" r:id="rId7"/>
    <p:sldLayoutId id="2147483967" r:id="rId8"/>
    <p:sldLayoutId id="2147483968" r:id="rId9"/>
    <p:sldLayoutId id="2147483969" r:id="rId10"/>
    <p:sldLayoutId id="214748397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82613" y="2114550"/>
            <a:ext cx="10972800" cy="2617788"/>
          </a:xfrm>
          <a:prstGeom prst="rect">
            <a:avLst/>
          </a:prstGeom>
        </p:spPr>
        <p:txBody>
          <a:bodyPr anchor="ctr"/>
          <a:lstStyle/>
          <a:p>
            <a:pPr algn="just" eaLnBrk="1" hangingPunct="1">
              <a:defRPr/>
            </a:pPr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"О применении алгоритмов действий персонала образовательной организации, работников частных охранных организаций и обучающихся при совершении (угрозе совершения) преступлений в форме  вооруженного нападения, размещения взрывного устройства, захвата заложников, нападения </a:t>
            </a:r>
            <a:b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использованием горючих жидкостей и действиях персонала образовательной организации </a:t>
            </a:r>
            <a:b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получении информации об угрозе совершения преступлений террористической направленности </a:t>
            </a:r>
            <a:b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форме анонимного звонка и электронного сообщения"</a:t>
            </a:r>
          </a:p>
        </p:txBody>
      </p:sp>
      <p:sp>
        <p:nvSpPr>
          <p:cNvPr id="14338" name="Заголовок 1"/>
          <p:cNvSpPr txBox="1">
            <a:spLocks/>
          </p:cNvSpPr>
          <p:nvPr/>
        </p:nvSpPr>
        <p:spPr bwMode="auto">
          <a:xfrm>
            <a:off x="1384300" y="785813"/>
            <a:ext cx="91408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alt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КОМИТЕТ ОБРАЗОВАНИЯ И НАУКИ ВОЛГОГРАДСКОЙ ОБЛАСТИ</a:t>
            </a:r>
          </a:p>
        </p:txBody>
      </p:sp>
      <p:pic>
        <p:nvPicPr>
          <p:cNvPr id="3076" name="Рисунок 5" descr="gerb_volgogradskoy_oblasti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6088" y="111125"/>
            <a:ext cx="712787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Группа 262"/>
          <p:cNvGrpSpPr>
            <a:grpSpLocks/>
          </p:cNvGrpSpPr>
          <p:nvPr/>
        </p:nvGrpSpPr>
        <p:grpSpPr bwMode="auto">
          <a:xfrm>
            <a:off x="590550" y="-15875"/>
            <a:ext cx="11129963" cy="1157288"/>
            <a:chOff x="-1404838" y="3773237"/>
            <a:chExt cx="12590147" cy="1072068"/>
          </a:xfrm>
        </p:grpSpPr>
        <p:sp>
          <p:nvSpPr>
            <p:cNvPr id="4160" name="Прямоугольник 263"/>
            <p:cNvSpPr>
              <a:spLocks noChangeArrowheads="1"/>
            </p:cNvSpPr>
            <p:nvPr/>
          </p:nvSpPr>
          <p:spPr bwMode="auto">
            <a:xfrm>
              <a:off x="1378455" y="3773237"/>
              <a:ext cx="71012" cy="266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endParaRPr lang="ru-RU" altLang="ru-RU" sz="2000">
                <a:solidFill>
                  <a:srgbClr val="002060"/>
                </a:solidFill>
              </a:endParaRPr>
            </a:p>
          </p:txBody>
        </p:sp>
        <p:sp>
          <p:nvSpPr>
            <p:cNvPr id="267" name="Прямоугольник 266"/>
            <p:cNvSpPr/>
            <p:nvPr/>
          </p:nvSpPr>
          <p:spPr bwMode="auto">
            <a:xfrm>
              <a:off x="-1404838" y="4374713"/>
              <a:ext cx="12590147" cy="470592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Прямоугольник 270"/>
            <p:cNvSpPr/>
            <p:nvPr/>
          </p:nvSpPr>
          <p:spPr bwMode="auto">
            <a:xfrm>
              <a:off x="2296245" y="4395301"/>
              <a:ext cx="6385760" cy="4279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Модель террористической  угрозы </a:t>
              </a:r>
              <a:endPara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3" name="Прямоугольник 102"/>
          <p:cNvSpPr/>
          <p:nvPr/>
        </p:nvSpPr>
        <p:spPr bwMode="auto">
          <a:xfrm>
            <a:off x="2671763" y="3476625"/>
            <a:ext cx="117475" cy="19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00" name="Группа 310"/>
          <p:cNvGrpSpPr>
            <a:grpSpLocks/>
          </p:cNvGrpSpPr>
          <p:nvPr/>
        </p:nvGrpSpPr>
        <p:grpSpPr bwMode="auto">
          <a:xfrm>
            <a:off x="4927600" y="2954338"/>
            <a:ext cx="2114550" cy="741362"/>
            <a:chOff x="485074" y="3707527"/>
            <a:chExt cx="4572789" cy="935196"/>
          </a:xfrm>
        </p:grpSpPr>
        <p:sp>
          <p:nvSpPr>
            <p:cNvPr id="116" name="Прямоугольник 115"/>
            <p:cNvSpPr/>
            <p:nvPr/>
          </p:nvSpPr>
          <p:spPr bwMode="auto">
            <a:xfrm>
              <a:off x="515972" y="3795640"/>
              <a:ext cx="4476664" cy="68687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Разработка проектной документации для конкретного объекта</a:t>
              </a:r>
            </a:p>
          </p:txBody>
        </p:sp>
        <p:sp>
          <p:nvSpPr>
            <p:cNvPr id="117" name="Прямоугольник 116"/>
            <p:cNvSpPr/>
            <p:nvPr/>
          </p:nvSpPr>
          <p:spPr bwMode="auto">
            <a:xfrm>
              <a:off x="3543900" y="4366369"/>
              <a:ext cx="185383" cy="2763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 bwMode="auto">
            <a:xfrm>
              <a:off x="485074" y="3707527"/>
              <a:ext cx="4572789" cy="919176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4" name="Прямоугольник 143"/>
          <p:cNvSpPr/>
          <p:nvPr/>
        </p:nvSpPr>
        <p:spPr bwMode="auto">
          <a:xfrm>
            <a:off x="6122988" y="1724025"/>
            <a:ext cx="101600" cy="196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02" name="Группа 310"/>
          <p:cNvGrpSpPr>
            <a:grpSpLocks/>
          </p:cNvGrpSpPr>
          <p:nvPr/>
        </p:nvGrpSpPr>
        <p:grpSpPr bwMode="auto">
          <a:xfrm>
            <a:off x="8139113" y="4241800"/>
            <a:ext cx="2924175" cy="573088"/>
            <a:chOff x="1021590" y="3679743"/>
            <a:chExt cx="4036271" cy="1135275"/>
          </a:xfrm>
        </p:grpSpPr>
        <p:sp>
          <p:nvSpPr>
            <p:cNvPr id="147" name="Прямоугольник 146"/>
            <p:cNvSpPr/>
            <p:nvPr/>
          </p:nvSpPr>
          <p:spPr bwMode="auto">
            <a:xfrm>
              <a:off x="1069797" y="3711191"/>
              <a:ext cx="3939856" cy="107237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Монтаж </a:t>
              </a:r>
            </a:p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оборудования в соответствии с техническими требованиями</a:t>
              </a:r>
            </a:p>
          </p:txBody>
        </p:sp>
        <p:sp>
          <p:nvSpPr>
            <p:cNvPr id="148" name="Прямоугольник 147"/>
            <p:cNvSpPr/>
            <p:nvPr/>
          </p:nvSpPr>
          <p:spPr bwMode="auto">
            <a:xfrm>
              <a:off x="3543711" y="4365310"/>
              <a:ext cx="186256" cy="2767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Прямоугольник 148"/>
            <p:cNvSpPr/>
            <p:nvPr/>
          </p:nvSpPr>
          <p:spPr bwMode="auto">
            <a:xfrm>
              <a:off x="1021590" y="3679743"/>
              <a:ext cx="4036271" cy="1135275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03" name="Группа 310"/>
          <p:cNvGrpSpPr>
            <a:grpSpLocks/>
          </p:cNvGrpSpPr>
          <p:nvPr/>
        </p:nvGrpSpPr>
        <p:grpSpPr bwMode="auto">
          <a:xfrm>
            <a:off x="604838" y="2990850"/>
            <a:ext cx="2503487" cy="765175"/>
            <a:chOff x="485074" y="3679743"/>
            <a:chExt cx="4572789" cy="962980"/>
          </a:xfrm>
        </p:grpSpPr>
        <p:sp>
          <p:nvSpPr>
            <p:cNvPr id="151" name="Прямоугольник 150"/>
            <p:cNvSpPr/>
            <p:nvPr/>
          </p:nvSpPr>
          <p:spPr bwMode="auto">
            <a:xfrm>
              <a:off x="485074" y="3795620"/>
              <a:ext cx="4477101" cy="68727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Разработка проектной документации для конкретного объекта</a:t>
              </a:r>
            </a:p>
          </p:txBody>
        </p:sp>
        <p:sp>
          <p:nvSpPr>
            <p:cNvPr id="152" name="Прямоугольник 151"/>
            <p:cNvSpPr/>
            <p:nvPr/>
          </p:nvSpPr>
          <p:spPr bwMode="auto">
            <a:xfrm>
              <a:off x="3544232" y="4365018"/>
              <a:ext cx="185579" cy="2777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Прямоугольник 152"/>
            <p:cNvSpPr/>
            <p:nvPr/>
          </p:nvSpPr>
          <p:spPr bwMode="auto">
            <a:xfrm>
              <a:off x="485074" y="3679743"/>
              <a:ext cx="4572789" cy="919027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04" name="Группа 310"/>
          <p:cNvGrpSpPr>
            <a:grpSpLocks/>
          </p:cNvGrpSpPr>
          <p:nvPr/>
        </p:nvGrpSpPr>
        <p:grpSpPr bwMode="auto">
          <a:xfrm>
            <a:off x="4941888" y="4122738"/>
            <a:ext cx="2068512" cy="831850"/>
            <a:chOff x="586336" y="3594231"/>
            <a:chExt cx="4581205" cy="1048492"/>
          </a:xfrm>
        </p:grpSpPr>
        <p:sp>
          <p:nvSpPr>
            <p:cNvPr id="155" name="Прямоугольник 154"/>
            <p:cNvSpPr/>
            <p:nvPr/>
          </p:nvSpPr>
          <p:spPr bwMode="auto">
            <a:xfrm>
              <a:off x="586336" y="3660261"/>
              <a:ext cx="4479245" cy="50223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Монтаж оборудования в соответствии с проектом</a:t>
              </a:r>
            </a:p>
          </p:txBody>
        </p:sp>
        <p:sp>
          <p:nvSpPr>
            <p:cNvPr id="156" name="Прямоугольник 155"/>
            <p:cNvSpPr/>
            <p:nvPr/>
          </p:nvSpPr>
          <p:spPr bwMode="auto">
            <a:xfrm>
              <a:off x="3543199" y="4366593"/>
              <a:ext cx="186343" cy="2761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Прямоугольник 156"/>
            <p:cNvSpPr/>
            <p:nvPr/>
          </p:nvSpPr>
          <p:spPr bwMode="auto">
            <a:xfrm>
              <a:off x="593368" y="3594231"/>
              <a:ext cx="4574173" cy="776364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05" name="Группа 310"/>
          <p:cNvGrpSpPr>
            <a:grpSpLocks/>
          </p:cNvGrpSpPr>
          <p:nvPr/>
        </p:nvGrpSpPr>
        <p:grpSpPr bwMode="auto">
          <a:xfrm>
            <a:off x="8047038" y="2841625"/>
            <a:ext cx="3036887" cy="1144588"/>
            <a:chOff x="419633" y="3803199"/>
            <a:chExt cx="4618663" cy="839524"/>
          </a:xfrm>
        </p:grpSpPr>
        <p:sp>
          <p:nvSpPr>
            <p:cNvPr id="162" name="Прямоугольник 161"/>
            <p:cNvSpPr/>
            <p:nvPr/>
          </p:nvSpPr>
          <p:spPr bwMode="auto">
            <a:xfrm>
              <a:off x="419633" y="3882377"/>
              <a:ext cx="4478630" cy="7160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Приобретение отдельных  технических элементов (частей системы) громкоговорителей, звукозаписывающих устройств, микрофонов</a:t>
              </a:r>
            </a:p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" name="Прямоугольник 162"/>
            <p:cNvSpPr/>
            <p:nvPr/>
          </p:nvSpPr>
          <p:spPr bwMode="auto">
            <a:xfrm>
              <a:off x="3543810" y="4366763"/>
              <a:ext cx="185905" cy="2759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Прямоугольник 163"/>
            <p:cNvSpPr/>
            <p:nvPr/>
          </p:nvSpPr>
          <p:spPr bwMode="auto">
            <a:xfrm>
              <a:off x="465505" y="3803199"/>
              <a:ext cx="4572791" cy="753359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06" name="Группа 310"/>
          <p:cNvGrpSpPr>
            <a:grpSpLocks/>
          </p:cNvGrpSpPr>
          <p:nvPr/>
        </p:nvGrpSpPr>
        <p:grpSpPr bwMode="auto">
          <a:xfrm>
            <a:off x="609600" y="4125913"/>
            <a:ext cx="2503488" cy="763587"/>
            <a:chOff x="485074" y="3679743"/>
            <a:chExt cx="4572789" cy="962980"/>
          </a:xfrm>
        </p:grpSpPr>
        <p:sp>
          <p:nvSpPr>
            <p:cNvPr id="168" name="Прямоугольник 167"/>
            <p:cNvSpPr/>
            <p:nvPr/>
          </p:nvSpPr>
          <p:spPr bwMode="auto">
            <a:xfrm>
              <a:off x="485074" y="3795861"/>
              <a:ext cx="4477099" cy="50251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Монтаж оборудования в соответствии с проектом</a:t>
              </a:r>
            </a:p>
          </p:txBody>
        </p:sp>
        <p:sp>
          <p:nvSpPr>
            <p:cNvPr id="169" name="Прямоугольник 168"/>
            <p:cNvSpPr/>
            <p:nvPr/>
          </p:nvSpPr>
          <p:spPr bwMode="auto">
            <a:xfrm>
              <a:off x="3544232" y="4366442"/>
              <a:ext cx="185579" cy="2762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Прямоугольник 169"/>
            <p:cNvSpPr/>
            <p:nvPr/>
          </p:nvSpPr>
          <p:spPr bwMode="auto">
            <a:xfrm>
              <a:off x="485074" y="3679743"/>
              <a:ext cx="4572789" cy="776791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1" name="Прямоугольник 170"/>
          <p:cNvSpPr/>
          <p:nvPr/>
        </p:nvSpPr>
        <p:spPr bwMode="auto">
          <a:xfrm>
            <a:off x="344488" y="6096000"/>
            <a:ext cx="11790362" cy="425450"/>
          </a:xfrm>
          <a:prstGeom prst="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08" name="Группа 310"/>
          <p:cNvGrpSpPr>
            <a:grpSpLocks/>
          </p:cNvGrpSpPr>
          <p:nvPr/>
        </p:nvGrpSpPr>
        <p:grpSpPr bwMode="auto">
          <a:xfrm>
            <a:off x="604838" y="5130800"/>
            <a:ext cx="2503487" cy="763588"/>
            <a:chOff x="485074" y="3679743"/>
            <a:chExt cx="4572789" cy="962980"/>
          </a:xfrm>
        </p:grpSpPr>
        <p:sp>
          <p:nvSpPr>
            <p:cNvPr id="175" name="Прямоугольник 174"/>
            <p:cNvSpPr/>
            <p:nvPr/>
          </p:nvSpPr>
          <p:spPr bwMode="auto">
            <a:xfrm>
              <a:off x="485074" y="3795861"/>
              <a:ext cx="4477101" cy="49650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Подача сигнала о террористической угрозе</a:t>
              </a:r>
            </a:p>
          </p:txBody>
        </p:sp>
        <p:sp>
          <p:nvSpPr>
            <p:cNvPr id="178" name="Прямоугольник 177"/>
            <p:cNvSpPr/>
            <p:nvPr/>
          </p:nvSpPr>
          <p:spPr bwMode="auto">
            <a:xfrm>
              <a:off x="3544232" y="4366442"/>
              <a:ext cx="185579" cy="2762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Прямоугольник 178"/>
            <p:cNvSpPr/>
            <p:nvPr/>
          </p:nvSpPr>
          <p:spPr bwMode="auto">
            <a:xfrm>
              <a:off x="485074" y="3679743"/>
              <a:ext cx="4572789" cy="776790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09" name="Группа 310"/>
          <p:cNvGrpSpPr>
            <a:grpSpLocks/>
          </p:cNvGrpSpPr>
          <p:nvPr/>
        </p:nvGrpSpPr>
        <p:grpSpPr bwMode="auto">
          <a:xfrm>
            <a:off x="8362950" y="5208588"/>
            <a:ext cx="2505075" cy="765175"/>
            <a:chOff x="485074" y="3679743"/>
            <a:chExt cx="4572789" cy="962980"/>
          </a:xfrm>
        </p:grpSpPr>
        <p:sp>
          <p:nvSpPr>
            <p:cNvPr id="183" name="Прямоугольник 182"/>
            <p:cNvSpPr/>
            <p:nvPr/>
          </p:nvSpPr>
          <p:spPr bwMode="auto">
            <a:xfrm>
              <a:off x="485074" y="3795620"/>
              <a:ext cx="4477161" cy="49747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Подача сигнала о террористической угрозе</a:t>
              </a:r>
            </a:p>
          </p:txBody>
        </p:sp>
        <p:sp>
          <p:nvSpPr>
            <p:cNvPr id="184" name="Прямоугольник 183"/>
            <p:cNvSpPr/>
            <p:nvPr/>
          </p:nvSpPr>
          <p:spPr bwMode="auto">
            <a:xfrm>
              <a:off x="3545191" y="4367015"/>
              <a:ext cx="185462" cy="2757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Прямоугольник 184"/>
            <p:cNvSpPr/>
            <p:nvPr/>
          </p:nvSpPr>
          <p:spPr bwMode="auto">
            <a:xfrm>
              <a:off x="485074" y="3679743"/>
              <a:ext cx="4572789" cy="777176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10" name="Группа 310"/>
          <p:cNvGrpSpPr>
            <a:grpSpLocks/>
          </p:cNvGrpSpPr>
          <p:nvPr/>
        </p:nvGrpSpPr>
        <p:grpSpPr bwMode="auto">
          <a:xfrm>
            <a:off x="4783138" y="5167313"/>
            <a:ext cx="2451100" cy="762000"/>
            <a:chOff x="485074" y="3679743"/>
            <a:chExt cx="4477101" cy="962980"/>
          </a:xfrm>
        </p:grpSpPr>
        <p:sp>
          <p:nvSpPr>
            <p:cNvPr id="187" name="Прямоугольник 186"/>
            <p:cNvSpPr/>
            <p:nvPr/>
          </p:nvSpPr>
          <p:spPr bwMode="auto">
            <a:xfrm>
              <a:off x="485074" y="3796103"/>
              <a:ext cx="4477101" cy="49553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Подача сигнала о террористической угрозе</a:t>
              </a:r>
            </a:p>
          </p:txBody>
        </p:sp>
        <p:sp>
          <p:nvSpPr>
            <p:cNvPr id="188" name="Прямоугольник 187"/>
            <p:cNvSpPr/>
            <p:nvPr/>
          </p:nvSpPr>
          <p:spPr bwMode="auto">
            <a:xfrm>
              <a:off x="3544232" y="4365866"/>
              <a:ext cx="185579" cy="2768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Прямоугольник 188"/>
            <p:cNvSpPr/>
            <p:nvPr/>
          </p:nvSpPr>
          <p:spPr bwMode="auto">
            <a:xfrm>
              <a:off x="722847" y="3679743"/>
              <a:ext cx="3952259" cy="776402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69875" y="6210300"/>
            <a:ext cx="11615738" cy="520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 в соответствии с утвержденным Алгоритмом руководителями, работниками ЧОП и обучающимися </a:t>
            </a:r>
          </a:p>
          <a:p>
            <a:pPr algn="ctr">
              <a:defRPr/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5999163" y="2578100"/>
            <a:ext cx="0" cy="3905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Прямая со стрелкой 209"/>
          <p:cNvCxnSpPr/>
          <p:nvPr/>
        </p:nvCxnSpPr>
        <p:spPr>
          <a:xfrm>
            <a:off x="9688513" y="3890963"/>
            <a:ext cx="0" cy="3270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4927600" y="1827213"/>
            <a:ext cx="2114550" cy="7080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56150" y="1933575"/>
            <a:ext cx="2433638" cy="4365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Автономная</a:t>
            </a:r>
            <a:r>
              <a:rPr lang="ru-RU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экстренного оповещения</a:t>
            </a:r>
            <a:endParaRPr lang="ru-RU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8" name="Прямая со стрелкой 217"/>
          <p:cNvCxnSpPr/>
          <p:nvPr/>
        </p:nvCxnSpPr>
        <p:spPr>
          <a:xfrm>
            <a:off x="1876425" y="1230313"/>
            <a:ext cx="0" cy="5476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>
            <a:off x="9688513" y="4854575"/>
            <a:ext cx="0" cy="3270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5984875" y="3756025"/>
            <a:ext cx="0" cy="3270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6008688" y="4814888"/>
            <a:ext cx="0" cy="3270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6021388" y="5781675"/>
            <a:ext cx="0" cy="3270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>
            <a:off x="1905000" y="5768975"/>
            <a:ext cx="0" cy="3270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>
            <a:off x="1893888" y="4779963"/>
            <a:ext cx="0" cy="3270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>
            <a:off x="1900238" y="3756025"/>
            <a:ext cx="0" cy="3270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>
            <a:off x="1889125" y="2609850"/>
            <a:ext cx="0" cy="3270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bject 4"/>
          <p:cNvSpPr>
            <a:spLocks noChangeArrowheads="1"/>
          </p:cNvSpPr>
          <p:nvPr/>
        </p:nvSpPr>
        <p:spPr bwMode="auto">
          <a:xfrm>
            <a:off x="0" y="0"/>
            <a:ext cx="12192000" cy="358775"/>
          </a:xfrm>
          <a:prstGeom prst="rect">
            <a:avLst/>
          </a:prstGeom>
          <a:blipFill dpi="0" rotWithShape="1">
            <a:blip r:embed="rId3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913210" eaLnBrk="1" hangingPunct="1">
              <a:defRPr/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ОБОРУДОВАНИЕ И ПРИМЕНЕНИЕ ТЕХНИЧЕСКИХ СРЕДСТВ ОПОВЕЩЕНИЯ </a:t>
            </a:r>
          </a:p>
        </p:txBody>
      </p:sp>
      <p:cxnSp>
        <p:nvCxnSpPr>
          <p:cNvPr id="69" name="Прямая со стрелкой 68"/>
          <p:cNvCxnSpPr/>
          <p:nvPr/>
        </p:nvCxnSpPr>
        <p:spPr>
          <a:xfrm>
            <a:off x="5999163" y="1225550"/>
            <a:ext cx="0" cy="5476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>
            <a:off x="9688513" y="1230313"/>
            <a:ext cx="0" cy="5476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9701213" y="2370138"/>
            <a:ext cx="0" cy="3905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Прямоугольник 81"/>
          <p:cNvSpPr/>
          <p:nvPr/>
        </p:nvSpPr>
        <p:spPr>
          <a:xfrm>
            <a:off x="773113" y="1822450"/>
            <a:ext cx="2114550" cy="7080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8558213" y="1787525"/>
            <a:ext cx="2114550" cy="7080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612775" y="1930400"/>
            <a:ext cx="2435225" cy="393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оповещения и управления эвакуацией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8362950" y="1968500"/>
            <a:ext cx="2435225" cy="4365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Автономные</a:t>
            </a:r>
            <a:r>
              <a:rPr lang="ru-RU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экстренного оповещения</a:t>
            </a:r>
            <a:endParaRPr lang="ru-RU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62"/>
          <p:cNvGrpSpPr>
            <a:grpSpLocks/>
          </p:cNvGrpSpPr>
          <p:nvPr/>
        </p:nvGrpSpPr>
        <p:grpSpPr bwMode="auto">
          <a:xfrm>
            <a:off x="728663" y="2211386"/>
            <a:ext cx="11129962" cy="387350"/>
            <a:chOff x="-1404838" y="4129961"/>
            <a:chExt cx="12590147" cy="47049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67" name="Прямоугольник 266"/>
            <p:cNvSpPr/>
            <p:nvPr/>
          </p:nvSpPr>
          <p:spPr bwMode="auto">
            <a:xfrm>
              <a:off x="-1404838" y="4129961"/>
              <a:ext cx="12590147" cy="470490"/>
            </a:xfrm>
            <a:prstGeom prst="rect">
              <a:avLst/>
            </a:prstGeom>
            <a:grp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Прямоугольник 270"/>
            <p:cNvSpPr/>
            <p:nvPr/>
          </p:nvSpPr>
          <p:spPr bwMode="auto">
            <a:xfrm>
              <a:off x="-1376106" y="4151171"/>
              <a:ext cx="12396204" cy="322016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Информирование оперативных служб (в том числе по номеру 112) </a:t>
              </a:r>
            </a:p>
          </p:txBody>
        </p:sp>
      </p:grpSp>
      <p:grpSp>
        <p:nvGrpSpPr>
          <p:cNvPr id="5123" name="Группа 310"/>
          <p:cNvGrpSpPr>
            <a:grpSpLocks/>
          </p:cNvGrpSpPr>
          <p:nvPr/>
        </p:nvGrpSpPr>
        <p:grpSpPr bwMode="auto">
          <a:xfrm>
            <a:off x="1636713" y="3441700"/>
            <a:ext cx="3467100" cy="765175"/>
            <a:chOff x="443531" y="3679744"/>
            <a:chExt cx="4775568" cy="962979"/>
          </a:xfrm>
        </p:grpSpPr>
        <p:sp>
          <p:nvSpPr>
            <p:cNvPr id="151" name="Прямоугольник 150"/>
            <p:cNvSpPr/>
            <p:nvPr/>
          </p:nvSpPr>
          <p:spPr bwMode="auto">
            <a:xfrm>
              <a:off x="443531" y="3743676"/>
              <a:ext cx="4775568" cy="31966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Внимание! Вооруженное нападение</a:t>
              </a: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</a:p>
          </p:txBody>
        </p:sp>
        <p:sp>
          <p:nvSpPr>
            <p:cNvPr id="152" name="Прямоугольник 151"/>
            <p:cNvSpPr/>
            <p:nvPr/>
          </p:nvSpPr>
          <p:spPr bwMode="auto">
            <a:xfrm>
              <a:off x="3544152" y="4365018"/>
              <a:ext cx="185862" cy="2777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Прямоугольник 152"/>
            <p:cNvSpPr/>
            <p:nvPr/>
          </p:nvSpPr>
          <p:spPr bwMode="auto">
            <a:xfrm>
              <a:off x="485076" y="3679744"/>
              <a:ext cx="4572213" cy="421554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24" name="Группа 310"/>
          <p:cNvGrpSpPr>
            <a:grpSpLocks/>
          </p:cNvGrpSpPr>
          <p:nvPr/>
        </p:nvGrpSpPr>
        <p:grpSpPr bwMode="auto">
          <a:xfrm>
            <a:off x="6762750" y="869950"/>
            <a:ext cx="5411788" cy="1690688"/>
            <a:chOff x="511084" y="3758480"/>
            <a:chExt cx="4477794" cy="884243"/>
          </a:xfrm>
        </p:grpSpPr>
        <p:sp>
          <p:nvSpPr>
            <p:cNvPr id="202" name="Прямоугольник 201"/>
            <p:cNvSpPr/>
            <p:nvPr/>
          </p:nvSpPr>
          <p:spPr bwMode="auto">
            <a:xfrm>
              <a:off x="511084" y="3758480"/>
              <a:ext cx="4477794" cy="2059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3" name="Прямоугольник 202"/>
            <p:cNvSpPr/>
            <p:nvPr/>
          </p:nvSpPr>
          <p:spPr bwMode="auto">
            <a:xfrm>
              <a:off x="3544005" y="4366241"/>
              <a:ext cx="185206" cy="2764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16" name="Прямая со стрелкой 215"/>
          <p:cNvCxnSpPr/>
          <p:nvPr/>
        </p:nvCxnSpPr>
        <p:spPr>
          <a:xfrm>
            <a:off x="3427413" y="4443413"/>
            <a:ext cx="0" cy="1936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310"/>
          <p:cNvGrpSpPr>
            <a:grpSpLocks/>
          </p:cNvGrpSpPr>
          <p:nvPr/>
        </p:nvGrpSpPr>
        <p:grpSpPr bwMode="auto">
          <a:xfrm>
            <a:off x="898525" y="592138"/>
            <a:ext cx="4581525" cy="444500"/>
            <a:chOff x="485074" y="3679743"/>
            <a:chExt cx="4572789" cy="96298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80" name="Прямоугольник 79"/>
            <p:cNvSpPr/>
            <p:nvPr/>
          </p:nvSpPr>
          <p:spPr bwMode="auto">
            <a:xfrm>
              <a:off x="3544692" y="4364146"/>
              <a:ext cx="185383" cy="2785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Прямоугольник 80"/>
            <p:cNvSpPr/>
            <p:nvPr/>
          </p:nvSpPr>
          <p:spPr bwMode="auto">
            <a:xfrm>
              <a:off x="485074" y="3679743"/>
              <a:ext cx="4572789" cy="918269"/>
            </a:xfrm>
            <a:prstGeom prst="rect">
              <a:avLst/>
            </a:prstGeom>
            <a:grp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Прямоугольник 78"/>
            <p:cNvSpPr/>
            <p:nvPr/>
          </p:nvSpPr>
          <p:spPr bwMode="auto">
            <a:xfrm>
              <a:off x="1055484" y="3879215"/>
              <a:ext cx="3701329" cy="560591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Вооруженное нападение на объект </a:t>
              </a:r>
            </a:p>
          </p:txBody>
        </p:sp>
      </p:grpSp>
      <p:sp>
        <p:nvSpPr>
          <p:cNvPr id="83" name="Прямоугольник 82"/>
          <p:cNvSpPr/>
          <p:nvPr/>
        </p:nvSpPr>
        <p:spPr bwMode="auto">
          <a:xfrm>
            <a:off x="6429375" y="546100"/>
            <a:ext cx="5116513" cy="7381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 взрывного устройства </a:t>
            </a:r>
          </a:p>
          <a:p>
            <a:pPr algn="ctr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(кроме случаев получения сообщении о минировании посредством телефонных звонков и сообщений )</a:t>
            </a:r>
          </a:p>
          <a:p>
            <a:pPr algn="ctr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87" name="Прямая со стрелкой 86"/>
          <p:cNvCxnSpPr/>
          <p:nvPr/>
        </p:nvCxnSpPr>
        <p:spPr>
          <a:xfrm>
            <a:off x="3408363" y="1214438"/>
            <a:ext cx="0" cy="9493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9" name="Группа 262"/>
          <p:cNvGrpSpPr>
            <a:grpSpLocks/>
          </p:cNvGrpSpPr>
          <p:nvPr/>
        </p:nvGrpSpPr>
        <p:grpSpPr bwMode="auto">
          <a:xfrm>
            <a:off x="754063" y="2506663"/>
            <a:ext cx="11129962" cy="808037"/>
            <a:chOff x="-1376106" y="3773237"/>
            <a:chExt cx="12590147" cy="881205"/>
          </a:xfrm>
        </p:grpSpPr>
        <p:sp>
          <p:nvSpPr>
            <p:cNvPr id="5186" name="Прямоугольник 263"/>
            <p:cNvSpPr>
              <a:spLocks noChangeArrowheads="1"/>
            </p:cNvSpPr>
            <p:nvPr/>
          </p:nvSpPr>
          <p:spPr bwMode="auto">
            <a:xfrm>
              <a:off x="1378455" y="3773237"/>
              <a:ext cx="71012" cy="266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endParaRPr lang="ru-RU" altLang="ru-RU" sz="2000">
                <a:solidFill>
                  <a:srgbClr val="002060"/>
                </a:solidFill>
              </a:endParaRPr>
            </a:p>
          </p:txBody>
        </p:sp>
        <p:sp>
          <p:nvSpPr>
            <p:cNvPr id="92" name="Прямоугольник 91"/>
            <p:cNvSpPr/>
            <p:nvPr/>
          </p:nvSpPr>
          <p:spPr bwMode="auto">
            <a:xfrm>
              <a:off x="2748778" y="4377442"/>
              <a:ext cx="184965" cy="2770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Прямоугольник 92"/>
            <p:cNvSpPr/>
            <p:nvPr/>
          </p:nvSpPr>
          <p:spPr bwMode="auto">
            <a:xfrm>
              <a:off x="-1376106" y="4169692"/>
              <a:ext cx="12590147" cy="316819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Прямоугольник 93"/>
            <p:cNvSpPr/>
            <p:nvPr/>
          </p:nvSpPr>
          <p:spPr bwMode="auto">
            <a:xfrm>
              <a:off x="-1376106" y="4150649"/>
              <a:ext cx="12396204" cy="35144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Передача условного сигнала через систему оповещения</a:t>
              </a:r>
            </a:p>
          </p:txBody>
        </p:sp>
      </p:grpSp>
      <p:cxnSp>
        <p:nvCxnSpPr>
          <p:cNvPr id="95" name="Прямая со стрелкой 94"/>
          <p:cNvCxnSpPr/>
          <p:nvPr/>
        </p:nvCxnSpPr>
        <p:spPr>
          <a:xfrm>
            <a:off x="6415088" y="2619375"/>
            <a:ext cx="0" cy="2333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>
            <a:off x="3421063" y="3206750"/>
            <a:ext cx="0" cy="2333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/>
          <p:nvPr/>
        </p:nvCxnSpPr>
        <p:spPr>
          <a:xfrm>
            <a:off x="9466263" y="3165475"/>
            <a:ext cx="0" cy="2333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33" name="Группа 310"/>
          <p:cNvGrpSpPr>
            <a:grpSpLocks/>
          </p:cNvGrpSpPr>
          <p:nvPr/>
        </p:nvGrpSpPr>
        <p:grpSpPr bwMode="auto">
          <a:xfrm>
            <a:off x="7621588" y="3398838"/>
            <a:ext cx="3687762" cy="765175"/>
            <a:chOff x="443531" y="3679744"/>
            <a:chExt cx="4775568" cy="962979"/>
          </a:xfrm>
        </p:grpSpPr>
        <p:sp>
          <p:nvSpPr>
            <p:cNvPr id="107" name="Прямоугольник 106"/>
            <p:cNvSpPr/>
            <p:nvPr/>
          </p:nvSpPr>
          <p:spPr bwMode="auto">
            <a:xfrm>
              <a:off x="443531" y="3743676"/>
              <a:ext cx="4775568" cy="3076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Внимание! Эвакуация, Заложена бомба!</a:t>
              </a:r>
            </a:p>
          </p:txBody>
        </p:sp>
        <p:sp>
          <p:nvSpPr>
            <p:cNvPr id="108" name="Прямоугольник 107"/>
            <p:cNvSpPr/>
            <p:nvPr/>
          </p:nvSpPr>
          <p:spPr bwMode="auto">
            <a:xfrm>
              <a:off x="3543642" y="4365017"/>
              <a:ext cx="187075" cy="2777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Прямоугольник 108"/>
            <p:cNvSpPr/>
            <p:nvPr/>
          </p:nvSpPr>
          <p:spPr bwMode="auto">
            <a:xfrm>
              <a:off x="484647" y="3679744"/>
              <a:ext cx="4574102" cy="421552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34" name="Группа 310"/>
          <p:cNvGrpSpPr>
            <a:grpSpLocks/>
          </p:cNvGrpSpPr>
          <p:nvPr/>
        </p:nvGrpSpPr>
        <p:grpSpPr bwMode="auto">
          <a:xfrm>
            <a:off x="1549400" y="4084638"/>
            <a:ext cx="3467100" cy="765175"/>
            <a:chOff x="443531" y="3679744"/>
            <a:chExt cx="4775568" cy="962979"/>
          </a:xfrm>
        </p:grpSpPr>
        <p:sp>
          <p:nvSpPr>
            <p:cNvPr id="112" name="Прямоугольник 111"/>
            <p:cNvSpPr/>
            <p:nvPr/>
          </p:nvSpPr>
          <p:spPr bwMode="auto">
            <a:xfrm>
              <a:off x="443531" y="3743676"/>
              <a:ext cx="4775568" cy="3256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Обеспечить усиление охраны</a:t>
              </a:r>
            </a:p>
          </p:txBody>
        </p:sp>
        <p:sp>
          <p:nvSpPr>
            <p:cNvPr id="113" name="Прямоугольник 112"/>
            <p:cNvSpPr/>
            <p:nvPr/>
          </p:nvSpPr>
          <p:spPr bwMode="auto">
            <a:xfrm>
              <a:off x="3544152" y="4365017"/>
              <a:ext cx="185863" cy="2777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Прямоугольник 113"/>
            <p:cNvSpPr/>
            <p:nvPr/>
          </p:nvSpPr>
          <p:spPr bwMode="auto">
            <a:xfrm>
              <a:off x="485077" y="3679744"/>
              <a:ext cx="4572212" cy="421552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15" name="Прямая со стрелкой 114"/>
          <p:cNvCxnSpPr/>
          <p:nvPr/>
        </p:nvCxnSpPr>
        <p:spPr>
          <a:xfrm>
            <a:off x="3421063" y="3819525"/>
            <a:ext cx="0" cy="2333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36" name="Группа 310"/>
          <p:cNvGrpSpPr>
            <a:grpSpLocks/>
          </p:cNvGrpSpPr>
          <p:nvPr/>
        </p:nvGrpSpPr>
        <p:grpSpPr bwMode="auto">
          <a:xfrm>
            <a:off x="650875" y="5554663"/>
            <a:ext cx="5411788" cy="534987"/>
            <a:chOff x="434930" y="3906818"/>
            <a:chExt cx="5074032" cy="735905"/>
          </a:xfrm>
        </p:grpSpPr>
        <p:sp>
          <p:nvSpPr>
            <p:cNvPr id="127" name="Прямоугольник 126"/>
            <p:cNvSpPr/>
            <p:nvPr/>
          </p:nvSpPr>
          <p:spPr bwMode="auto">
            <a:xfrm>
              <a:off x="434930" y="3906818"/>
              <a:ext cx="5074032" cy="73153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Обеспечить тишину дожидаться помощи, при проведении спасательной операции лечь на пол лицом вниз</a:t>
              </a:r>
            </a:p>
          </p:txBody>
        </p:sp>
        <p:sp>
          <p:nvSpPr>
            <p:cNvPr id="128" name="Прямоугольник 127"/>
            <p:cNvSpPr/>
            <p:nvPr/>
          </p:nvSpPr>
          <p:spPr bwMode="auto">
            <a:xfrm>
              <a:off x="3544245" y="4365394"/>
              <a:ext cx="184564" cy="277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37" name="Группа 310"/>
          <p:cNvGrpSpPr>
            <a:grpSpLocks/>
          </p:cNvGrpSpPr>
          <p:nvPr/>
        </p:nvGrpSpPr>
        <p:grpSpPr bwMode="auto">
          <a:xfrm>
            <a:off x="609600" y="6302375"/>
            <a:ext cx="5561013" cy="477838"/>
            <a:chOff x="395999" y="3727763"/>
            <a:chExt cx="5105172" cy="914960"/>
          </a:xfrm>
        </p:grpSpPr>
        <p:sp>
          <p:nvSpPr>
            <p:cNvPr id="131" name="Прямоугольник 130"/>
            <p:cNvSpPr/>
            <p:nvPr/>
          </p:nvSpPr>
          <p:spPr bwMode="auto">
            <a:xfrm>
              <a:off x="395999" y="3742963"/>
              <a:ext cx="5074567" cy="52891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 нахождении вне здания немедленно уйти от опасности</a:t>
              </a:r>
            </a:p>
          </p:txBody>
        </p:sp>
        <p:sp>
          <p:nvSpPr>
            <p:cNvPr id="132" name="Прямоугольник 131"/>
            <p:cNvSpPr/>
            <p:nvPr/>
          </p:nvSpPr>
          <p:spPr bwMode="auto">
            <a:xfrm>
              <a:off x="3545379" y="4366107"/>
              <a:ext cx="185086" cy="2766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Прямоугольник 132"/>
            <p:cNvSpPr/>
            <p:nvPr/>
          </p:nvSpPr>
          <p:spPr bwMode="auto">
            <a:xfrm>
              <a:off x="484899" y="3727763"/>
              <a:ext cx="5016272" cy="580590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38" name="Группа 310"/>
          <p:cNvGrpSpPr>
            <a:grpSpLocks/>
          </p:cNvGrpSpPr>
          <p:nvPr/>
        </p:nvGrpSpPr>
        <p:grpSpPr bwMode="auto">
          <a:xfrm>
            <a:off x="661988" y="4662488"/>
            <a:ext cx="5373687" cy="566737"/>
            <a:chOff x="401973" y="3929711"/>
            <a:chExt cx="5290821" cy="713012"/>
          </a:xfrm>
        </p:grpSpPr>
        <p:sp>
          <p:nvSpPr>
            <p:cNvPr id="135" name="Прямоугольник 134"/>
            <p:cNvSpPr/>
            <p:nvPr/>
          </p:nvSpPr>
          <p:spPr bwMode="auto">
            <a:xfrm>
              <a:off x="556711" y="4017589"/>
              <a:ext cx="5056369" cy="52926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 нахождении в здании укрыться в помещении, и заблокировать его изнутри доступными средствами</a:t>
              </a:r>
            </a:p>
          </p:txBody>
        </p:sp>
        <p:sp>
          <p:nvSpPr>
            <p:cNvPr id="136" name="Прямоугольник 135"/>
            <p:cNvSpPr/>
            <p:nvPr/>
          </p:nvSpPr>
          <p:spPr bwMode="auto">
            <a:xfrm>
              <a:off x="3543642" y="4365108"/>
              <a:ext cx="185999" cy="2776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Прямоугольник 136"/>
            <p:cNvSpPr/>
            <p:nvPr/>
          </p:nvSpPr>
          <p:spPr bwMode="auto">
            <a:xfrm>
              <a:off x="401973" y="3929711"/>
              <a:ext cx="5290821" cy="673067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39" name="Группа 310"/>
          <p:cNvGrpSpPr>
            <a:grpSpLocks/>
          </p:cNvGrpSpPr>
          <p:nvPr/>
        </p:nvGrpSpPr>
        <p:grpSpPr bwMode="auto">
          <a:xfrm>
            <a:off x="6399213" y="525463"/>
            <a:ext cx="5149850" cy="768350"/>
            <a:chOff x="581099" y="3382991"/>
            <a:chExt cx="4479525" cy="1461078"/>
          </a:xfrm>
        </p:grpSpPr>
        <p:sp>
          <p:nvSpPr>
            <p:cNvPr id="141" name="Прямоугольник 140"/>
            <p:cNvSpPr/>
            <p:nvPr/>
          </p:nvSpPr>
          <p:spPr bwMode="auto">
            <a:xfrm>
              <a:off x="3544435" y="4364086"/>
              <a:ext cx="185036" cy="2777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Прямоугольник 141"/>
            <p:cNvSpPr/>
            <p:nvPr/>
          </p:nvSpPr>
          <p:spPr bwMode="auto">
            <a:xfrm>
              <a:off x="581099" y="3382991"/>
              <a:ext cx="4479525" cy="1461078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6" name="Прямоугольник 145"/>
          <p:cNvSpPr/>
          <p:nvPr/>
        </p:nvSpPr>
        <p:spPr bwMode="auto">
          <a:xfrm>
            <a:off x="633413" y="5499100"/>
            <a:ext cx="5381625" cy="519113"/>
          </a:xfrm>
          <a:prstGeom prst="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0" name="Прямая со стрелкой 149"/>
          <p:cNvCxnSpPr/>
          <p:nvPr/>
        </p:nvCxnSpPr>
        <p:spPr>
          <a:xfrm>
            <a:off x="9480550" y="1219200"/>
            <a:ext cx="0" cy="2333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 стрелкой 153"/>
          <p:cNvCxnSpPr/>
          <p:nvPr/>
        </p:nvCxnSpPr>
        <p:spPr>
          <a:xfrm>
            <a:off x="9485313" y="1946275"/>
            <a:ext cx="0" cy="2333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43" name="Группа 310"/>
          <p:cNvGrpSpPr>
            <a:grpSpLocks/>
          </p:cNvGrpSpPr>
          <p:nvPr/>
        </p:nvGrpSpPr>
        <p:grpSpPr bwMode="auto">
          <a:xfrm>
            <a:off x="7680325" y="4889500"/>
            <a:ext cx="3676650" cy="765175"/>
            <a:chOff x="443531" y="3679744"/>
            <a:chExt cx="4775568" cy="962979"/>
          </a:xfrm>
        </p:grpSpPr>
        <p:sp>
          <p:nvSpPr>
            <p:cNvPr id="159" name="Прямоугольник 158"/>
            <p:cNvSpPr/>
            <p:nvPr/>
          </p:nvSpPr>
          <p:spPr bwMode="auto">
            <a:xfrm>
              <a:off x="443531" y="3743676"/>
              <a:ext cx="4775568" cy="32565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Открыть окна и двери</a:t>
              </a:r>
            </a:p>
          </p:txBody>
        </p:sp>
        <p:sp>
          <p:nvSpPr>
            <p:cNvPr id="160" name="Прямоугольник 159"/>
            <p:cNvSpPr/>
            <p:nvPr/>
          </p:nvSpPr>
          <p:spPr bwMode="auto">
            <a:xfrm>
              <a:off x="3544763" y="4365018"/>
              <a:ext cx="185579" cy="2777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Прямоугольник 160"/>
            <p:cNvSpPr/>
            <p:nvPr/>
          </p:nvSpPr>
          <p:spPr bwMode="auto">
            <a:xfrm>
              <a:off x="484771" y="3679744"/>
              <a:ext cx="4573493" cy="421554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65" name="Прямая со стрелкой 164"/>
          <p:cNvCxnSpPr/>
          <p:nvPr/>
        </p:nvCxnSpPr>
        <p:spPr>
          <a:xfrm>
            <a:off x="9466263" y="3743325"/>
            <a:ext cx="0" cy="2333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45" name="Группа 310"/>
          <p:cNvGrpSpPr>
            <a:grpSpLocks/>
          </p:cNvGrpSpPr>
          <p:nvPr/>
        </p:nvGrpSpPr>
        <p:grpSpPr bwMode="auto">
          <a:xfrm>
            <a:off x="7589838" y="3970338"/>
            <a:ext cx="3676650" cy="1384300"/>
            <a:chOff x="443531" y="3679744"/>
            <a:chExt cx="4775568" cy="962979"/>
          </a:xfrm>
        </p:grpSpPr>
        <p:sp>
          <p:nvSpPr>
            <p:cNvPr id="172" name="Прямоугольник 171"/>
            <p:cNvSpPr/>
            <p:nvPr/>
          </p:nvSpPr>
          <p:spPr bwMode="auto">
            <a:xfrm>
              <a:off x="443531" y="3744899"/>
              <a:ext cx="4775568" cy="2893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Отключить средства связи и электроприборы</a:t>
              </a:r>
            </a:p>
          </p:txBody>
        </p:sp>
        <p:sp>
          <p:nvSpPr>
            <p:cNvPr id="173" name="Прямоугольник 172"/>
            <p:cNvSpPr/>
            <p:nvPr/>
          </p:nvSpPr>
          <p:spPr bwMode="auto">
            <a:xfrm>
              <a:off x="3544763" y="4365535"/>
              <a:ext cx="185579" cy="2771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Прямоугольник 173"/>
            <p:cNvSpPr/>
            <p:nvPr/>
          </p:nvSpPr>
          <p:spPr bwMode="auto">
            <a:xfrm>
              <a:off x="484771" y="3679744"/>
              <a:ext cx="4573493" cy="421855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76" name="Прямая со стрелкой 175"/>
          <p:cNvCxnSpPr/>
          <p:nvPr/>
        </p:nvCxnSpPr>
        <p:spPr>
          <a:xfrm>
            <a:off x="9485313" y="4597400"/>
            <a:ext cx="0" cy="2333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Прямая со стрелкой 176"/>
          <p:cNvCxnSpPr/>
          <p:nvPr/>
        </p:nvCxnSpPr>
        <p:spPr>
          <a:xfrm>
            <a:off x="9499600" y="5230813"/>
            <a:ext cx="0" cy="233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48" name="Группа 310"/>
          <p:cNvGrpSpPr>
            <a:grpSpLocks/>
          </p:cNvGrpSpPr>
          <p:nvPr/>
        </p:nvGrpSpPr>
        <p:grpSpPr bwMode="auto">
          <a:xfrm>
            <a:off x="7637463" y="5541963"/>
            <a:ext cx="3676650" cy="765175"/>
            <a:chOff x="443531" y="3679744"/>
            <a:chExt cx="4775568" cy="962979"/>
          </a:xfrm>
        </p:grpSpPr>
        <p:sp>
          <p:nvSpPr>
            <p:cNvPr id="181" name="Прямоугольник 180"/>
            <p:cNvSpPr/>
            <p:nvPr/>
          </p:nvSpPr>
          <p:spPr bwMode="auto">
            <a:xfrm>
              <a:off x="443531" y="3743676"/>
              <a:ext cx="4775568" cy="3256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Обеспечить безопасную эвакуацию</a:t>
              </a:r>
            </a:p>
          </p:txBody>
        </p:sp>
        <p:sp>
          <p:nvSpPr>
            <p:cNvPr id="182" name="Прямоугольник 181"/>
            <p:cNvSpPr/>
            <p:nvPr/>
          </p:nvSpPr>
          <p:spPr bwMode="auto">
            <a:xfrm>
              <a:off x="3544763" y="4365017"/>
              <a:ext cx="185579" cy="2777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Прямоугольник 185"/>
            <p:cNvSpPr/>
            <p:nvPr/>
          </p:nvSpPr>
          <p:spPr bwMode="auto">
            <a:xfrm>
              <a:off x="484771" y="3679744"/>
              <a:ext cx="4573493" cy="421552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90" name="Прямая со стрелкой 189"/>
          <p:cNvCxnSpPr/>
          <p:nvPr/>
        </p:nvCxnSpPr>
        <p:spPr>
          <a:xfrm>
            <a:off x="9499600" y="5856288"/>
            <a:ext cx="0" cy="233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50" name="Группа 310"/>
          <p:cNvGrpSpPr>
            <a:grpSpLocks/>
          </p:cNvGrpSpPr>
          <p:nvPr/>
        </p:nvGrpSpPr>
        <p:grpSpPr bwMode="auto">
          <a:xfrm>
            <a:off x="7312025" y="6151563"/>
            <a:ext cx="4441825" cy="1119187"/>
            <a:chOff x="585905" y="3730429"/>
            <a:chExt cx="5103750" cy="912294"/>
          </a:xfrm>
        </p:grpSpPr>
        <p:sp>
          <p:nvSpPr>
            <p:cNvPr id="192" name="Прямоугольник 191"/>
            <p:cNvSpPr/>
            <p:nvPr/>
          </p:nvSpPr>
          <p:spPr bwMode="auto">
            <a:xfrm>
              <a:off x="711766" y="3853362"/>
              <a:ext cx="4777241" cy="3390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Дожидаться прибытия оперативных служб</a:t>
              </a:r>
            </a:p>
          </p:txBody>
        </p:sp>
        <p:sp>
          <p:nvSpPr>
            <p:cNvPr id="193" name="Прямоугольник 192"/>
            <p:cNvSpPr/>
            <p:nvPr/>
          </p:nvSpPr>
          <p:spPr bwMode="auto">
            <a:xfrm>
              <a:off x="3544548" y="4364506"/>
              <a:ext cx="186055" cy="278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Прямоугольник 193"/>
            <p:cNvSpPr/>
            <p:nvPr/>
          </p:nvSpPr>
          <p:spPr bwMode="auto">
            <a:xfrm>
              <a:off x="585905" y="3730429"/>
              <a:ext cx="5103750" cy="421855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6" name="Прямая со стрелкой 85"/>
          <p:cNvCxnSpPr/>
          <p:nvPr/>
        </p:nvCxnSpPr>
        <p:spPr>
          <a:xfrm>
            <a:off x="3421063" y="5240338"/>
            <a:ext cx="0" cy="1936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>
            <a:off x="3370263" y="6076950"/>
            <a:ext cx="0" cy="1936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bject 4"/>
          <p:cNvSpPr>
            <a:spLocks noChangeArrowheads="1"/>
          </p:cNvSpPr>
          <p:nvPr/>
        </p:nvSpPr>
        <p:spPr bwMode="auto">
          <a:xfrm>
            <a:off x="0" y="0"/>
            <a:ext cx="12192000" cy="358775"/>
          </a:xfrm>
          <a:prstGeom prst="rect">
            <a:avLst/>
          </a:prstGeom>
          <a:blipFill dpi="0" rotWithShape="1">
            <a:blip r:embed="rId3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913210" eaLnBrk="1" hangingPunct="1">
              <a:defRPr/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ДЕЙСТВИЯ ЛИЦ, НАХОДЯЩИХСЯ НА ОБЪЕКТЕ В СООТВЕТСВИИ С ТИПОВЫМИ МОДЕЛЯМИ УГРОЗ</a:t>
            </a:r>
          </a:p>
        </p:txBody>
      </p:sp>
      <p:grpSp>
        <p:nvGrpSpPr>
          <p:cNvPr id="5154" name="Группа 310"/>
          <p:cNvGrpSpPr>
            <a:grpSpLocks/>
          </p:cNvGrpSpPr>
          <p:nvPr/>
        </p:nvGrpSpPr>
        <p:grpSpPr bwMode="auto">
          <a:xfrm>
            <a:off x="6415088" y="1511300"/>
            <a:ext cx="5619750" cy="506413"/>
            <a:chOff x="169289" y="3679743"/>
            <a:chExt cx="4888573" cy="962980"/>
          </a:xfrm>
        </p:grpSpPr>
        <p:sp>
          <p:nvSpPr>
            <p:cNvPr id="91" name="Прямоугольник 90"/>
            <p:cNvSpPr/>
            <p:nvPr/>
          </p:nvSpPr>
          <p:spPr bwMode="auto">
            <a:xfrm>
              <a:off x="3544338" y="4364999"/>
              <a:ext cx="185048" cy="2777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Прямоугольник 96"/>
            <p:cNvSpPr/>
            <p:nvPr/>
          </p:nvSpPr>
          <p:spPr bwMode="auto">
            <a:xfrm>
              <a:off x="169289" y="3679743"/>
              <a:ext cx="4888573" cy="91769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Прямоугольник 89"/>
            <p:cNvSpPr/>
            <p:nvPr/>
          </p:nvSpPr>
          <p:spPr bwMode="auto">
            <a:xfrm>
              <a:off x="268718" y="3776343"/>
              <a:ext cx="4569572" cy="75770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Осмотр подозрительного предмета, поиск хозяина предмета, принятие решения об эвакуации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Группа 262"/>
          <p:cNvGrpSpPr>
            <a:grpSpLocks/>
          </p:cNvGrpSpPr>
          <p:nvPr/>
        </p:nvGrpSpPr>
        <p:grpSpPr bwMode="auto">
          <a:xfrm>
            <a:off x="750888" y="1141413"/>
            <a:ext cx="11129962" cy="879475"/>
            <a:chOff x="-1404838" y="3773237"/>
            <a:chExt cx="12590147" cy="881205"/>
          </a:xfrm>
        </p:grpSpPr>
        <p:sp>
          <p:nvSpPr>
            <p:cNvPr id="6179" name="Прямоугольник 263"/>
            <p:cNvSpPr>
              <a:spLocks noChangeArrowheads="1"/>
            </p:cNvSpPr>
            <p:nvPr/>
          </p:nvSpPr>
          <p:spPr bwMode="auto">
            <a:xfrm>
              <a:off x="1378455" y="3773237"/>
              <a:ext cx="71012" cy="266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endParaRPr lang="ru-RU" altLang="ru-RU" sz="2000">
                <a:solidFill>
                  <a:srgbClr val="002060"/>
                </a:solidFill>
              </a:endParaRPr>
            </a:p>
          </p:txBody>
        </p:sp>
        <p:sp>
          <p:nvSpPr>
            <p:cNvPr id="266" name="Прямоугольник 265"/>
            <p:cNvSpPr/>
            <p:nvPr/>
          </p:nvSpPr>
          <p:spPr bwMode="auto">
            <a:xfrm>
              <a:off x="2748779" y="4377674"/>
              <a:ext cx="184965" cy="2767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" name="Прямоугольник 266"/>
            <p:cNvSpPr/>
            <p:nvPr/>
          </p:nvSpPr>
          <p:spPr bwMode="auto">
            <a:xfrm>
              <a:off x="-1404838" y="4129536"/>
              <a:ext cx="12590147" cy="470824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Прямоугольник 270"/>
            <p:cNvSpPr/>
            <p:nvPr/>
          </p:nvSpPr>
          <p:spPr bwMode="auto">
            <a:xfrm>
              <a:off x="-1376106" y="4150214"/>
              <a:ext cx="12396204" cy="3228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Информирование оперативных служб (в том числе по номеру 112) </a:t>
              </a:r>
            </a:p>
          </p:txBody>
        </p:sp>
      </p:grpSp>
      <p:grpSp>
        <p:nvGrpSpPr>
          <p:cNvPr id="6147" name="Группа 262"/>
          <p:cNvGrpSpPr>
            <a:grpSpLocks/>
          </p:cNvGrpSpPr>
          <p:nvPr/>
        </p:nvGrpSpPr>
        <p:grpSpPr bwMode="auto">
          <a:xfrm>
            <a:off x="750888" y="2063750"/>
            <a:ext cx="11129962" cy="808038"/>
            <a:chOff x="-1404838" y="3773237"/>
            <a:chExt cx="12590147" cy="881205"/>
          </a:xfrm>
        </p:grpSpPr>
        <p:sp>
          <p:nvSpPr>
            <p:cNvPr id="6175" name="Прямоугольник 263"/>
            <p:cNvSpPr>
              <a:spLocks noChangeArrowheads="1"/>
            </p:cNvSpPr>
            <p:nvPr/>
          </p:nvSpPr>
          <p:spPr bwMode="auto">
            <a:xfrm>
              <a:off x="1378455" y="3773237"/>
              <a:ext cx="71012" cy="266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endParaRPr lang="ru-RU" altLang="ru-RU" sz="2000">
                <a:solidFill>
                  <a:srgbClr val="002060"/>
                </a:solidFill>
              </a:endParaRPr>
            </a:p>
          </p:txBody>
        </p:sp>
        <p:sp>
          <p:nvSpPr>
            <p:cNvPr id="92" name="Прямоугольник 91"/>
            <p:cNvSpPr/>
            <p:nvPr/>
          </p:nvSpPr>
          <p:spPr bwMode="auto">
            <a:xfrm>
              <a:off x="2748779" y="4377443"/>
              <a:ext cx="18496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Прямоугольник 92"/>
            <p:cNvSpPr/>
            <p:nvPr/>
          </p:nvSpPr>
          <p:spPr bwMode="auto">
            <a:xfrm>
              <a:off x="-1404838" y="4129874"/>
              <a:ext cx="12590147" cy="470899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Прямоугольник 93"/>
            <p:cNvSpPr/>
            <p:nvPr/>
          </p:nvSpPr>
          <p:spPr bwMode="auto">
            <a:xfrm>
              <a:off x="-1376106" y="4150649"/>
              <a:ext cx="12396204" cy="3514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Прибытие к месту захвата заложников, оценить обстановку</a:t>
              </a:r>
            </a:p>
          </p:txBody>
        </p:sp>
      </p:grpSp>
      <p:cxnSp>
        <p:nvCxnSpPr>
          <p:cNvPr id="95" name="Прямая со стрелкой 94"/>
          <p:cNvCxnSpPr/>
          <p:nvPr/>
        </p:nvCxnSpPr>
        <p:spPr>
          <a:xfrm>
            <a:off x="6107113" y="2062163"/>
            <a:ext cx="0" cy="233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>
            <a:off x="6116638" y="2936875"/>
            <a:ext cx="0" cy="2333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/>
          <p:cNvCxnSpPr/>
          <p:nvPr/>
        </p:nvCxnSpPr>
        <p:spPr>
          <a:xfrm>
            <a:off x="6188075" y="5376863"/>
            <a:ext cx="0" cy="3635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51" name="Группа 310"/>
          <p:cNvGrpSpPr>
            <a:grpSpLocks/>
          </p:cNvGrpSpPr>
          <p:nvPr/>
        </p:nvGrpSpPr>
        <p:grpSpPr bwMode="auto">
          <a:xfrm>
            <a:off x="3941763" y="5789613"/>
            <a:ext cx="4629150" cy="1181100"/>
            <a:chOff x="443531" y="3679744"/>
            <a:chExt cx="4775568" cy="962979"/>
          </a:xfrm>
        </p:grpSpPr>
        <p:sp>
          <p:nvSpPr>
            <p:cNvPr id="192" name="Прямоугольник 191"/>
            <p:cNvSpPr/>
            <p:nvPr/>
          </p:nvSpPr>
          <p:spPr bwMode="auto">
            <a:xfrm>
              <a:off x="443531" y="3744460"/>
              <a:ext cx="4775568" cy="33911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Дожидаться прибытия оперативных служб</a:t>
              </a:r>
            </a:p>
          </p:txBody>
        </p:sp>
        <p:sp>
          <p:nvSpPr>
            <p:cNvPr id="193" name="Прямоугольник 192"/>
            <p:cNvSpPr/>
            <p:nvPr/>
          </p:nvSpPr>
          <p:spPr bwMode="auto">
            <a:xfrm>
              <a:off x="3543719" y="4364442"/>
              <a:ext cx="186699" cy="2782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Прямоугольник 193"/>
            <p:cNvSpPr/>
            <p:nvPr/>
          </p:nvSpPr>
          <p:spPr bwMode="auto">
            <a:xfrm>
              <a:off x="484473" y="3679744"/>
              <a:ext cx="4574130" cy="421950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Группа 262"/>
          <p:cNvGrpSpPr>
            <a:grpSpLocks/>
          </p:cNvGrpSpPr>
          <p:nvPr/>
        </p:nvGrpSpPr>
        <p:grpSpPr bwMode="auto">
          <a:xfrm>
            <a:off x="690563" y="611182"/>
            <a:ext cx="11129962" cy="469899"/>
            <a:chOff x="-1404838" y="4129536"/>
            <a:chExt cx="12590147" cy="470824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97" name="Прямоугольник 96"/>
            <p:cNvSpPr/>
            <p:nvPr/>
          </p:nvSpPr>
          <p:spPr bwMode="auto">
            <a:xfrm>
              <a:off x="-1404838" y="4129536"/>
              <a:ext cx="12590147" cy="470824"/>
            </a:xfrm>
            <a:prstGeom prst="rect">
              <a:avLst/>
            </a:prstGeom>
            <a:grp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Прямоугольник 98"/>
            <p:cNvSpPr/>
            <p:nvPr/>
          </p:nvSpPr>
          <p:spPr bwMode="auto">
            <a:xfrm>
              <a:off x="1958640" y="4191570"/>
              <a:ext cx="5387312" cy="324487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Захват заложников</a:t>
              </a:r>
            </a:p>
          </p:txBody>
        </p:sp>
      </p:grpSp>
      <p:cxnSp>
        <p:nvCxnSpPr>
          <p:cNvPr id="100" name="Прямая со стрелкой 99"/>
          <p:cNvCxnSpPr/>
          <p:nvPr/>
        </p:nvCxnSpPr>
        <p:spPr>
          <a:xfrm>
            <a:off x="6105525" y="1157288"/>
            <a:ext cx="0" cy="233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54" name="Группа 262"/>
          <p:cNvGrpSpPr>
            <a:grpSpLocks/>
          </p:cNvGrpSpPr>
          <p:nvPr/>
        </p:nvGrpSpPr>
        <p:grpSpPr bwMode="auto">
          <a:xfrm>
            <a:off x="750888" y="2914650"/>
            <a:ext cx="11129962" cy="806450"/>
            <a:chOff x="-1404838" y="3773237"/>
            <a:chExt cx="12590147" cy="881205"/>
          </a:xfrm>
        </p:grpSpPr>
        <p:sp>
          <p:nvSpPr>
            <p:cNvPr id="6168" name="Прямоугольник 263"/>
            <p:cNvSpPr>
              <a:spLocks noChangeArrowheads="1"/>
            </p:cNvSpPr>
            <p:nvPr/>
          </p:nvSpPr>
          <p:spPr bwMode="auto">
            <a:xfrm>
              <a:off x="1378455" y="3773237"/>
              <a:ext cx="71012" cy="266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endParaRPr lang="ru-RU" altLang="ru-RU" sz="2000">
                <a:solidFill>
                  <a:srgbClr val="002060"/>
                </a:solidFill>
              </a:endParaRPr>
            </a:p>
          </p:txBody>
        </p:sp>
        <p:sp>
          <p:nvSpPr>
            <p:cNvPr id="103" name="Прямоугольник 102"/>
            <p:cNvSpPr/>
            <p:nvPr/>
          </p:nvSpPr>
          <p:spPr bwMode="auto">
            <a:xfrm>
              <a:off x="2748779" y="4378632"/>
              <a:ext cx="184965" cy="275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Прямоугольник 103"/>
            <p:cNvSpPr/>
            <p:nvPr/>
          </p:nvSpPr>
          <p:spPr bwMode="auto">
            <a:xfrm>
              <a:off x="-1404838" y="4128842"/>
              <a:ext cx="12590147" cy="471826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Прямоугольник 104"/>
            <p:cNvSpPr/>
            <p:nvPr/>
          </p:nvSpPr>
          <p:spPr bwMode="auto">
            <a:xfrm>
              <a:off x="-1376106" y="4149658"/>
              <a:ext cx="12396204" cy="3521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Вести наблюдение </a:t>
              </a:r>
              <a:r>
                <a:rPr lang="ru-RU" sz="1500" b="1" ker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 объектом</a:t>
              </a:r>
              <a:endParaRPr lang="ru-RU" sz="15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155" name="Группа 262"/>
          <p:cNvGrpSpPr>
            <a:grpSpLocks/>
          </p:cNvGrpSpPr>
          <p:nvPr/>
        </p:nvGrpSpPr>
        <p:grpSpPr bwMode="auto">
          <a:xfrm>
            <a:off x="750888" y="3633788"/>
            <a:ext cx="11129962" cy="1068387"/>
            <a:chOff x="-1404838" y="3773237"/>
            <a:chExt cx="12590147" cy="881205"/>
          </a:xfrm>
        </p:grpSpPr>
        <p:sp>
          <p:nvSpPr>
            <p:cNvPr id="6164" name="Прямоугольник 263"/>
            <p:cNvSpPr>
              <a:spLocks noChangeArrowheads="1"/>
            </p:cNvSpPr>
            <p:nvPr/>
          </p:nvSpPr>
          <p:spPr bwMode="auto">
            <a:xfrm>
              <a:off x="1378455" y="3773237"/>
              <a:ext cx="71012" cy="266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endParaRPr lang="ru-RU" altLang="ru-RU" sz="2000">
                <a:solidFill>
                  <a:srgbClr val="002060"/>
                </a:solidFill>
              </a:endParaRPr>
            </a:p>
          </p:txBody>
        </p:sp>
        <p:sp>
          <p:nvSpPr>
            <p:cNvPr id="117" name="Прямоугольник 116"/>
            <p:cNvSpPr/>
            <p:nvPr/>
          </p:nvSpPr>
          <p:spPr bwMode="auto">
            <a:xfrm>
              <a:off x="2748779" y="4378166"/>
              <a:ext cx="184965" cy="276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 bwMode="auto">
            <a:xfrm>
              <a:off x="-1404838" y="4129385"/>
              <a:ext cx="12590147" cy="470063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Прямоугольник 118"/>
            <p:cNvSpPr/>
            <p:nvPr/>
          </p:nvSpPr>
          <p:spPr bwMode="auto">
            <a:xfrm>
              <a:off x="-1376106" y="4150335"/>
              <a:ext cx="12396204" cy="4556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Информирование людей в близлежащих помещениях, о необходимости блокировать входы в помещения в целях недопущения большего захвата заложников </a:t>
              </a:r>
            </a:p>
          </p:txBody>
        </p:sp>
      </p:grpSp>
      <p:cxnSp>
        <p:nvCxnSpPr>
          <p:cNvPr id="120" name="Прямая со стрелкой 119"/>
          <p:cNvCxnSpPr/>
          <p:nvPr/>
        </p:nvCxnSpPr>
        <p:spPr>
          <a:xfrm>
            <a:off x="6116638" y="3795713"/>
            <a:ext cx="0" cy="233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57" name="Группа 262"/>
          <p:cNvGrpSpPr>
            <a:grpSpLocks/>
          </p:cNvGrpSpPr>
          <p:nvPr/>
        </p:nvGrpSpPr>
        <p:grpSpPr bwMode="auto">
          <a:xfrm>
            <a:off x="750888" y="4568825"/>
            <a:ext cx="11129962" cy="808038"/>
            <a:chOff x="-1404838" y="3773237"/>
            <a:chExt cx="12590147" cy="881205"/>
          </a:xfrm>
        </p:grpSpPr>
        <p:sp>
          <p:nvSpPr>
            <p:cNvPr id="6160" name="Прямоугольник 263"/>
            <p:cNvSpPr>
              <a:spLocks noChangeArrowheads="1"/>
            </p:cNvSpPr>
            <p:nvPr/>
          </p:nvSpPr>
          <p:spPr bwMode="auto">
            <a:xfrm>
              <a:off x="1378455" y="3773237"/>
              <a:ext cx="71012" cy="266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endParaRPr lang="ru-RU" altLang="ru-RU" sz="2000">
                <a:solidFill>
                  <a:srgbClr val="002060"/>
                </a:solidFill>
              </a:endParaRPr>
            </a:p>
          </p:txBody>
        </p:sp>
        <p:sp>
          <p:nvSpPr>
            <p:cNvPr id="125" name="Прямоугольник 124"/>
            <p:cNvSpPr/>
            <p:nvPr/>
          </p:nvSpPr>
          <p:spPr bwMode="auto">
            <a:xfrm>
              <a:off x="2748779" y="4377443"/>
              <a:ext cx="18496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Прямоугольник 125"/>
            <p:cNvSpPr/>
            <p:nvPr/>
          </p:nvSpPr>
          <p:spPr bwMode="auto">
            <a:xfrm>
              <a:off x="-1404838" y="4129874"/>
              <a:ext cx="12590147" cy="470899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Прямоугольник 128"/>
            <p:cNvSpPr/>
            <p:nvPr/>
          </p:nvSpPr>
          <p:spPr bwMode="auto">
            <a:xfrm>
              <a:off x="-1376106" y="4150649"/>
              <a:ext cx="12396204" cy="3514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Вывод людей доступным способом без использования системы эвакуации</a:t>
              </a:r>
            </a:p>
          </p:txBody>
        </p:sp>
      </p:grpSp>
      <p:cxnSp>
        <p:nvCxnSpPr>
          <p:cNvPr id="138" name="Прямая со стрелкой 137"/>
          <p:cNvCxnSpPr/>
          <p:nvPr/>
        </p:nvCxnSpPr>
        <p:spPr>
          <a:xfrm>
            <a:off x="6164263" y="4662488"/>
            <a:ext cx="0" cy="233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bject 4"/>
          <p:cNvSpPr>
            <a:spLocks noChangeArrowheads="1"/>
          </p:cNvSpPr>
          <p:nvPr/>
        </p:nvSpPr>
        <p:spPr bwMode="auto">
          <a:xfrm>
            <a:off x="0" y="0"/>
            <a:ext cx="12192000" cy="358775"/>
          </a:xfrm>
          <a:prstGeom prst="rect">
            <a:avLst/>
          </a:prstGeom>
          <a:blipFill dpi="0" rotWithShape="1">
            <a:blip r:embed="rId3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913210" eaLnBrk="1" hangingPunct="1">
              <a:defRPr/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ДЕЙСТВИЯ ЛИЦ, НАХОДЯЩИХСЯ НА ОБЪЕКТЕ В СООТВЕТСВИИ С ТИПОВЫМИ МОДЕЛЯМИ УГРОЗ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Группа 262"/>
          <p:cNvGrpSpPr>
            <a:grpSpLocks/>
          </p:cNvGrpSpPr>
          <p:nvPr/>
        </p:nvGrpSpPr>
        <p:grpSpPr bwMode="auto">
          <a:xfrm>
            <a:off x="750888" y="1525588"/>
            <a:ext cx="11129962" cy="930275"/>
            <a:chOff x="-1404838" y="3773237"/>
            <a:chExt cx="12590147" cy="932064"/>
          </a:xfrm>
        </p:grpSpPr>
        <p:sp>
          <p:nvSpPr>
            <p:cNvPr id="7207" name="Прямоугольник 263"/>
            <p:cNvSpPr>
              <a:spLocks noChangeArrowheads="1"/>
            </p:cNvSpPr>
            <p:nvPr/>
          </p:nvSpPr>
          <p:spPr bwMode="auto">
            <a:xfrm>
              <a:off x="1378455" y="3773237"/>
              <a:ext cx="71012" cy="266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endParaRPr lang="ru-RU" altLang="ru-RU" sz="2000">
                <a:solidFill>
                  <a:srgbClr val="002060"/>
                </a:solidFill>
              </a:endParaRPr>
            </a:p>
          </p:txBody>
        </p:sp>
        <p:sp>
          <p:nvSpPr>
            <p:cNvPr id="266" name="Прямоугольник 265"/>
            <p:cNvSpPr/>
            <p:nvPr/>
          </p:nvSpPr>
          <p:spPr bwMode="auto">
            <a:xfrm>
              <a:off x="2748779" y="4377647"/>
              <a:ext cx="184965" cy="2767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" name="Прямоугольник 266"/>
            <p:cNvSpPr/>
            <p:nvPr/>
          </p:nvSpPr>
          <p:spPr bwMode="auto">
            <a:xfrm>
              <a:off x="-1404838" y="4129521"/>
              <a:ext cx="12590147" cy="575780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Прямоугольник 270"/>
            <p:cNvSpPr/>
            <p:nvPr/>
          </p:nvSpPr>
          <p:spPr bwMode="auto">
            <a:xfrm>
              <a:off x="-1404838" y="4150198"/>
              <a:ext cx="12424936" cy="55510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Информирование оперативных служб (в том числе по номеру 112), информирование  о происшествии правообладателя объекта, вышестоящий орган (организацию), а также руководителя в случае его отсутствия на объекте </a:t>
              </a:r>
            </a:p>
          </p:txBody>
        </p:sp>
      </p:grpSp>
      <p:grpSp>
        <p:nvGrpSpPr>
          <p:cNvPr id="7171" name="Группа 262"/>
          <p:cNvGrpSpPr>
            <a:grpSpLocks/>
          </p:cNvGrpSpPr>
          <p:nvPr/>
        </p:nvGrpSpPr>
        <p:grpSpPr bwMode="auto">
          <a:xfrm>
            <a:off x="741363" y="2462213"/>
            <a:ext cx="11102975" cy="808037"/>
            <a:chOff x="-1404838" y="3773237"/>
            <a:chExt cx="12559618" cy="881205"/>
          </a:xfrm>
        </p:grpSpPr>
        <p:sp>
          <p:nvSpPr>
            <p:cNvPr id="7203" name="Прямоугольник 263"/>
            <p:cNvSpPr>
              <a:spLocks noChangeArrowheads="1"/>
            </p:cNvSpPr>
            <p:nvPr/>
          </p:nvSpPr>
          <p:spPr bwMode="auto">
            <a:xfrm>
              <a:off x="1378455" y="3773237"/>
              <a:ext cx="71012" cy="266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endParaRPr lang="ru-RU" altLang="ru-RU" sz="2000">
                <a:solidFill>
                  <a:srgbClr val="002060"/>
                </a:solidFill>
              </a:endParaRPr>
            </a:p>
          </p:txBody>
        </p:sp>
        <p:sp>
          <p:nvSpPr>
            <p:cNvPr id="92" name="Прямоугольник 91"/>
            <p:cNvSpPr/>
            <p:nvPr/>
          </p:nvSpPr>
          <p:spPr bwMode="auto">
            <a:xfrm>
              <a:off x="2748778" y="4377442"/>
              <a:ext cx="184965" cy="2770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Прямоугольник 92"/>
            <p:cNvSpPr/>
            <p:nvPr/>
          </p:nvSpPr>
          <p:spPr bwMode="auto">
            <a:xfrm>
              <a:off x="-1404838" y="4129874"/>
              <a:ext cx="12559618" cy="470900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Прямоугольник 93"/>
            <p:cNvSpPr/>
            <p:nvPr/>
          </p:nvSpPr>
          <p:spPr bwMode="auto">
            <a:xfrm>
              <a:off x="-1376106" y="4150649"/>
              <a:ext cx="12396202" cy="35144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Обеспечить информирование  людей находящихся на объекте, принять решение о направлениях и способах эвакуации</a:t>
              </a:r>
            </a:p>
          </p:txBody>
        </p:sp>
      </p:grpSp>
      <p:cxnSp>
        <p:nvCxnSpPr>
          <p:cNvPr id="95" name="Прямая со стрелкой 94"/>
          <p:cNvCxnSpPr/>
          <p:nvPr/>
        </p:nvCxnSpPr>
        <p:spPr>
          <a:xfrm>
            <a:off x="6073775" y="2509838"/>
            <a:ext cx="0" cy="233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>
            <a:off x="6084888" y="3281363"/>
            <a:ext cx="0" cy="233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/>
          <p:cNvCxnSpPr/>
          <p:nvPr/>
        </p:nvCxnSpPr>
        <p:spPr>
          <a:xfrm>
            <a:off x="6084888" y="5354638"/>
            <a:ext cx="0" cy="2524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75" name="Группа 310"/>
          <p:cNvGrpSpPr>
            <a:grpSpLocks/>
          </p:cNvGrpSpPr>
          <p:nvPr/>
        </p:nvGrpSpPr>
        <p:grpSpPr bwMode="auto">
          <a:xfrm>
            <a:off x="750888" y="5638800"/>
            <a:ext cx="11129962" cy="511175"/>
            <a:chOff x="-11655235" y="3679744"/>
            <a:chExt cx="22134602" cy="962979"/>
          </a:xfrm>
        </p:grpSpPr>
        <p:sp>
          <p:nvSpPr>
            <p:cNvPr id="192" name="Прямоугольник 191"/>
            <p:cNvSpPr/>
            <p:nvPr/>
          </p:nvSpPr>
          <p:spPr bwMode="auto">
            <a:xfrm>
              <a:off x="-11655235" y="3784417"/>
              <a:ext cx="22134602" cy="4784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соответствии с рекомендациями оперативных служб принять меры  по ликвидации последствий происшествия</a:t>
              </a:r>
            </a:p>
          </p:txBody>
        </p:sp>
        <p:sp>
          <p:nvSpPr>
            <p:cNvPr id="193" name="Прямоугольник 192"/>
            <p:cNvSpPr/>
            <p:nvPr/>
          </p:nvSpPr>
          <p:spPr bwMode="auto">
            <a:xfrm>
              <a:off x="3543164" y="4364596"/>
              <a:ext cx="186269" cy="2781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Прямоугольник 193"/>
            <p:cNvSpPr/>
            <p:nvPr/>
          </p:nvSpPr>
          <p:spPr bwMode="auto">
            <a:xfrm>
              <a:off x="-11655235" y="3679744"/>
              <a:ext cx="22134602" cy="714759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176" name="Группа 262"/>
          <p:cNvGrpSpPr>
            <a:grpSpLocks/>
          </p:cNvGrpSpPr>
          <p:nvPr/>
        </p:nvGrpSpPr>
        <p:grpSpPr bwMode="auto">
          <a:xfrm>
            <a:off x="741363" y="-407988"/>
            <a:ext cx="11129962" cy="1801813"/>
            <a:chOff x="-1404838" y="3773237"/>
            <a:chExt cx="12590147" cy="1805192"/>
          </a:xfrm>
        </p:grpSpPr>
        <p:sp>
          <p:nvSpPr>
            <p:cNvPr id="7196" name="Прямоугольник 263"/>
            <p:cNvSpPr>
              <a:spLocks noChangeArrowheads="1"/>
            </p:cNvSpPr>
            <p:nvPr/>
          </p:nvSpPr>
          <p:spPr bwMode="auto">
            <a:xfrm>
              <a:off x="1378455" y="3773237"/>
              <a:ext cx="71012" cy="266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endParaRPr lang="ru-RU" altLang="ru-RU" sz="2000">
                <a:solidFill>
                  <a:srgbClr val="002060"/>
                </a:solidFill>
              </a:endParaRPr>
            </a:p>
          </p:txBody>
        </p:sp>
        <p:sp>
          <p:nvSpPr>
            <p:cNvPr id="89" name="Прямоугольник 88"/>
            <p:cNvSpPr/>
            <p:nvPr/>
          </p:nvSpPr>
          <p:spPr bwMode="auto">
            <a:xfrm>
              <a:off x="2748779" y="4377619"/>
              <a:ext cx="184965" cy="2767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Прямоугольник 96"/>
            <p:cNvSpPr/>
            <p:nvPr/>
          </p:nvSpPr>
          <p:spPr bwMode="auto">
            <a:xfrm>
              <a:off x="-1404838" y="4842039"/>
              <a:ext cx="12590147" cy="736390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Прямоугольник 98"/>
            <p:cNvSpPr/>
            <p:nvPr/>
          </p:nvSpPr>
          <p:spPr bwMode="auto">
            <a:xfrm>
              <a:off x="-1376106" y="4912020"/>
              <a:ext cx="12471626" cy="55507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Срабатывание взрывного устройства, в том числе доставленного с помощью БПЛА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Нападение с использованием горючих жидкостей</a:t>
              </a:r>
            </a:p>
          </p:txBody>
        </p:sp>
      </p:grpSp>
      <p:cxnSp>
        <p:nvCxnSpPr>
          <p:cNvPr id="100" name="Прямая со стрелкой 99"/>
          <p:cNvCxnSpPr/>
          <p:nvPr/>
        </p:nvCxnSpPr>
        <p:spPr>
          <a:xfrm>
            <a:off x="6073775" y="1539875"/>
            <a:ext cx="0" cy="2333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78" name="Группа 262"/>
          <p:cNvGrpSpPr>
            <a:grpSpLocks/>
          </p:cNvGrpSpPr>
          <p:nvPr/>
        </p:nvGrpSpPr>
        <p:grpSpPr bwMode="auto">
          <a:xfrm>
            <a:off x="731838" y="3225800"/>
            <a:ext cx="11129962" cy="806450"/>
            <a:chOff x="-1404838" y="3773237"/>
            <a:chExt cx="12590147" cy="881205"/>
          </a:xfrm>
        </p:grpSpPr>
        <p:sp>
          <p:nvSpPr>
            <p:cNvPr id="7192" name="Прямоугольник 263"/>
            <p:cNvSpPr>
              <a:spLocks noChangeArrowheads="1"/>
            </p:cNvSpPr>
            <p:nvPr/>
          </p:nvSpPr>
          <p:spPr bwMode="auto">
            <a:xfrm>
              <a:off x="1378455" y="3773237"/>
              <a:ext cx="71012" cy="266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endParaRPr lang="ru-RU" altLang="ru-RU" sz="2000">
                <a:solidFill>
                  <a:srgbClr val="002060"/>
                </a:solidFill>
              </a:endParaRPr>
            </a:p>
          </p:txBody>
        </p:sp>
        <p:sp>
          <p:nvSpPr>
            <p:cNvPr id="103" name="Прямоугольник 102"/>
            <p:cNvSpPr/>
            <p:nvPr/>
          </p:nvSpPr>
          <p:spPr bwMode="auto">
            <a:xfrm>
              <a:off x="2748779" y="4378632"/>
              <a:ext cx="184965" cy="275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Прямоугольник 103"/>
            <p:cNvSpPr/>
            <p:nvPr/>
          </p:nvSpPr>
          <p:spPr bwMode="auto">
            <a:xfrm>
              <a:off x="-1404838" y="4128842"/>
              <a:ext cx="12590147" cy="471826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Прямоугольник 104"/>
            <p:cNvSpPr/>
            <p:nvPr/>
          </p:nvSpPr>
          <p:spPr bwMode="auto">
            <a:xfrm>
              <a:off x="-1376106" y="4149658"/>
              <a:ext cx="12396204" cy="3521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Вести наблюдение за объектом</a:t>
              </a:r>
            </a:p>
          </p:txBody>
        </p:sp>
      </p:grpSp>
      <p:grpSp>
        <p:nvGrpSpPr>
          <p:cNvPr id="7179" name="Группа 262"/>
          <p:cNvGrpSpPr>
            <a:grpSpLocks/>
          </p:cNvGrpSpPr>
          <p:nvPr/>
        </p:nvGrpSpPr>
        <p:grpSpPr bwMode="auto">
          <a:xfrm>
            <a:off x="750888" y="3800475"/>
            <a:ext cx="11129962" cy="1068388"/>
            <a:chOff x="-1404838" y="3773237"/>
            <a:chExt cx="12590147" cy="881205"/>
          </a:xfrm>
        </p:grpSpPr>
        <p:sp>
          <p:nvSpPr>
            <p:cNvPr id="7188" name="Прямоугольник 263"/>
            <p:cNvSpPr>
              <a:spLocks noChangeArrowheads="1"/>
            </p:cNvSpPr>
            <p:nvPr/>
          </p:nvSpPr>
          <p:spPr bwMode="auto">
            <a:xfrm>
              <a:off x="1378455" y="3773237"/>
              <a:ext cx="71012" cy="266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endParaRPr lang="ru-RU" altLang="ru-RU" sz="2000">
                <a:solidFill>
                  <a:srgbClr val="002060"/>
                </a:solidFill>
              </a:endParaRPr>
            </a:p>
          </p:txBody>
        </p:sp>
        <p:sp>
          <p:nvSpPr>
            <p:cNvPr id="117" name="Прямоугольник 116"/>
            <p:cNvSpPr/>
            <p:nvPr/>
          </p:nvSpPr>
          <p:spPr bwMode="auto">
            <a:xfrm>
              <a:off x="2748779" y="4378165"/>
              <a:ext cx="184965" cy="276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 bwMode="auto">
            <a:xfrm>
              <a:off x="-1404838" y="4129385"/>
              <a:ext cx="12590147" cy="311630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Прямоугольник 118"/>
            <p:cNvSpPr/>
            <p:nvPr/>
          </p:nvSpPr>
          <p:spPr bwMode="auto">
            <a:xfrm>
              <a:off x="-1376106" y="4150335"/>
              <a:ext cx="12396204" cy="26711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Обеспечить безопасную эвакуацию</a:t>
              </a:r>
            </a:p>
          </p:txBody>
        </p:sp>
      </p:grpSp>
      <p:cxnSp>
        <p:nvCxnSpPr>
          <p:cNvPr id="120" name="Прямая со стрелкой 119"/>
          <p:cNvCxnSpPr/>
          <p:nvPr/>
        </p:nvCxnSpPr>
        <p:spPr>
          <a:xfrm>
            <a:off x="6073775" y="3983038"/>
            <a:ext cx="0" cy="233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81" name="Группа 262"/>
          <p:cNvGrpSpPr>
            <a:grpSpLocks/>
          </p:cNvGrpSpPr>
          <p:nvPr/>
        </p:nvGrpSpPr>
        <p:grpSpPr bwMode="auto">
          <a:xfrm>
            <a:off x="750888" y="4546600"/>
            <a:ext cx="11129962" cy="808038"/>
            <a:chOff x="-1404838" y="3773237"/>
            <a:chExt cx="12590147" cy="881205"/>
          </a:xfrm>
        </p:grpSpPr>
        <p:sp>
          <p:nvSpPr>
            <p:cNvPr id="7184" name="Прямоугольник 263"/>
            <p:cNvSpPr>
              <a:spLocks noChangeArrowheads="1"/>
            </p:cNvSpPr>
            <p:nvPr/>
          </p:nvSpPr>
          <p:spPr bwMode="auto">
            <a:xfrm>
              <a:off x="1378455" y="3773237"/>
              <a:ext cx="71012" cy="266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endParaRPr lang="ru-RU" altLang="ru-RU" sz="2000">
                <a:solidFill>
                  <a:srgbClr val="002060"/>
                </a:solidFill>
              </a:endParaRPr>
            </a:p>
          </p:txBody>
        </p:sp>
        <p:sp>
          <p:nvSpPr>
            <p:cNvPr id="125" name="Прямоугольник 124"/>
            <p:cNvSpPr/>
            <p:nvPr/>
          </p:nvSpPr>
          <p:spPr bwMode="auto">
            <a:xfrm>
              <a:off x="2748779" y="4377443"/>
              <a:ext cx="18496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Прямоугольник 125"/>
            <p:cNvSpPr/>
            <p:nvPr/>
          </p:nvSpPr>
          <p:spPr bwMode="auto">
            <a:xfrm>
              <a:off x="-1404838" y="4129874"/>
              <a:ext cx="12590147" cy="470899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Прямоугольник 128"/>
            <p:cNvSpPr/>
            <p:nvPr/>
          </p:nvSpPr>
          <p:spPr bwMode="auto">
            <a:xfrm>
              <a:off x="-1376106" y="4150649"/>
              <a:ext cx="12396204" cy="3514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Обеспечить беспрепятственный доступ к месту происшествия оперативных служб</a:t>
              </a:r>
            </a:p>
          </p:txBody>
        </p:sp>
      </p:grpSp>
      <p:cxnSp>
        <p:nvCxnSpPr>
          <p:cNvPr id="138" name="Прямая со стрелкой 137"/>
          <p:cNvCxnSpPr/>
          <p:nvPr/>
        </p:nvCxnSpPr>
        <p:spPr>
          <a:xfrm>
            <a:off x="6084888" y="4610100"/>
            <a:ext cx="0" cy="2333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bject 4"/>
          <p:cNvSpPr>
            <a:spLocks noChangeArrowheads="1"/>
          </p:cNvSpPr>
          <p:nvPr/>
        </p:nvSpPr>
        <p:spPr bwMode="auto">
          <a:xfrm>
            <a:off x="0" y="0"/>
            <a:ext cx="12192000" cy="358775"/>
          </a:xfrm>
          <a:prstGeom prst="rect">
            <a:avLst/>
          </a:prstGeom>
          <a:blipFill dpi="0" rotWithShape="1">
            <a:blip r:embed="rId3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913210" eaLnBrk="1" hangingPunct="1">
              <a:defRPr/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ДЕЙСТВИЯ ЛИЦ, НАХОДЯЩИХСЯ НА ОБЪЕКТЕ В СООТВЕТСВИИ С ТИПОВЫМИ МОДЕЛЯМИ УГРОЗ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Группа 262"/>
          <p:cNvGrpSpPr>
            <a:grpSpLocks/>
          </p:cNvGrpSpPr>
          <p:nvPr/>
        </p:nvGrpSpPr>
        <p:grpSpPr bwMode="auto">
          <a:xfrm>
            <a:off x="898525" y="215900"/>
            <a:ext cx="11129963" cy="892175"/>
            <a:chOff x="-1404838" y="3773237"/>
            <a:chExt cx="12590147" cy="826773"/>
          </a:xfrm>
        </p:grpSpPr>
        <p:sp>
          <p:nvSpPr>
            <p:cNvPr id="8222" name="Прямоугольник 263"/>
            <p:cNvSpPr>
              <a:spLocks noChangeArrowheads="1"/>
            </p:cNvSpPr>
            <p:nvPr/>
          </p:nvSpPr>
          <p:spPr bwMode="auto">
            <a:xfrm>
              <a:off x="1378455" y="3773237"/>
              <a:ext cx="71012" cy="266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endParaRPr lang="ru-RU" altLang="ru-RU" sz="2000">
                <a:solidFill>
                  <a:srgbClr val="002060"/>
                </a:solidFill>
              </a:endParaRPr>
            </a:p>
          </p:txBody>
        </p:sp>
        <p:sp>
          <p:nvSpPr>
            <p:cNvPr id="267" name="Прямоугольник 266"/>
            <p:cNvSpPr/>
            <p:nvPr/>
          </p:nvSpPr>
          <p:spPr bwMode="auto">
            <a:xfrm>
              <a:off x="-1404838" y="4129250"/>
              <a:ext cx="12590147" cy="470760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Прямоугольник 270"/>
            <p:cNvSpPr/>
            <p:nvPr/>
          </p:nvSpPr>
          <p:spPr bwMode="auto">
            <a:xfrm>
              <a:off x="-1219873" y="4139548"/>
              <a:ext cx="12047823" cy="4280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Получение анонимной информации о террористической угрозе  </a:t>
              </a:r>
              <a:endPara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Группа 310"/>
          <p:cNvGrpSpPr>
            <a:grpSpLocks/>
          </p:cNvGrpSpPr>
          <p:nvPr/>
        </p:nvGrpSpPr>
        <p:grpSpPr bwMode="auto">
          <a:xfrm>
            <a:off x="864394" y="1429672"/>
            <a:ext cx="5246687" cy="725487"/>
            <a:chOff x="485074" y="3679744"/>
            <a:chExt cx="5187751" cy="918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04" name="Прямоугольник 103"/>
            <p:cNvSpPr/>
            <p:nvPr/>
          </p:nvSpPr>
          <p:spPr bwMode="auto">
            <a:xfrm>
              <a:off x="485074" y="3679744"/>
              <a:ext cx="5187751" cy="918750"/>
            </a:xfrm>
            <a:prstGeom prst="rect">
              <a:avLst/>
            </a:prstGeom>
            <a:grp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Прямоугольник 101"/>
            <p:cNvSpPr/>
            <p:nvPr/>
          </p:nvSpPr>
          <p:spPr bwMode="auto">
            <a:xfrm>
              <a:off x="1560945" y="3956854"/>
              <a:ext cx="3117629" cy="307914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Сообщение по электронной почте </a:t>
              </a:r>
            </a:p>
          </p:txBody>
        </p:sp>
      </p:grpSp>
      <p:grpSp>
        <p:nvGrpSpPr>
          <p:cNvPr id="8196" name="Группа 310"/>
          <p:cNvGrpSpPr>
            <a:grpSpLocks/>
          </p:cNvGrpSpPr>
          <p:nvPr/>
        </p:nvGrpSpPr>
        <p:grpSpPr bwMode="auto">
          <a:xfrm>
            <a:off x="796925" y="2501900"/>
            <a:ext cx="5251450" cy="923925"/>
            <a:chOff x="479732" y="3481952"/>
            <a:chExt cx="6101780" cy="1160771"/>
          </a:xfrm>
        </p:grpSpPr>
        <p:sp>
          <p:nvSpPr>
            <p:cNvPr id="151" name="Прямоугольник 150"/>
            <p:cNvSpPr/>
            <p:nvPr/>
          </p:nvSpPr>
          <p:spPr bwMode="auto">
            <a:xfrm>
              <a:off x="479732" y="3661453"/>
              <a:ext cx="6004019" cy="49462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Направление, полученного электронного письма</a:t>
              </a:r>
              <a:r>
                <a:rPr lang="en-US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электронный адрес </a:t>
              </a:r>
              <a:r>
                <a:rPr lang="en-US" sz="14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Volgograd-otdel@yandex.ru</a:t>
              </a:r>
              <a:endParaRPr lang="ru-RU" sz="1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2" name="Прямоугольник 151"/>
            <p:cNvSpPr/>
            <p:nvPr/>
          </p:nvSpPr>
          <p:spPr bwMode="auto">
            <a:xfrm>
              <a:off x="3543534" y="4365495"/>
              <a:ext cx="186299" cy="27722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Прямоугольник 152"/>
            <p:cNvSpPr/>
            <p:nvPr/>
          </p:nvSpPr>
          <p:spPr bwMode="auto">
            <a:xfrm>
              <a:off x="501867" y="3481952"/>
              <a:ext cx="6079645" cy="919443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1" name="Прямоугольник 170"/>
          <p:cNvSpPr/>
          <p:nvPr/>
        </p:nvSpPr>
        <p:spPr bwMode="auto">
          <a:xfrm>
            <a:off x="835025" y="3689350"/>
            <a:ext cx="10969625" cy="1106488"/>
          </a:xfrm>
          <a:prstGeom prst="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0513" y="6135688"/>
            <a:ext cx="11617325" cy="520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оперативных служб о полученной угрозе</a:t>
            </a:r>
          </a:p>
          <a:p>
            <a:pPr algn="ctr">
              <a:defRPr/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5" name="Прямая со стрелкой 84"/>
          <p:cNvCxnSpPr/>
          <p:nvPr/>
        </p:nvCxnSpPr>
        <p:spPr>
          <a:xfrm>
            <a:off x="3505200" y="1133475"/>
            <a:ext cx="0" cy="2555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310"/>
          <p:cNvGrpSpPr>
            <a:grpSpLocks/>
          </p:cNvGrpSpPr>
          <p:nvPr/>
        </p:nvGrpSpPr>
        <p:grpSpPr bwMode="auto">
          <a:xfrm>
            <a:off x="6408738" y="1423989"/>
            <a:ext cx="5303837" cy="725487"/>
            <a:chOff x="440155" y="3655620"/>
            <a:chExt cx="5359862" cy="918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83" name="Прямоугольник 82"/>
            <p:cNvSpPr/>
            <p:nvPr/>
          </p:nvSpPr>
          <p:spPr bwMode="auto">
            <a:xfrm>
              <a:off x="440155" y="3655620"/>
              <a:ext cx="5359862" cy="918750"/>
            </a:xfrm>
            <a:prstGeom prst="rect">
              <a:avLst/>
            </a:prstGeom>
            <a:grp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Прямоугольник 79"/>
            <p:cNvSpPr/>
            <p:nvPr/>
          </p:nvSpPr>
          <p:spPr bwMode="auto">
            <a:xfrm>
              <a:off x="1777313" y="3901897"/>
              <a:ext cx="2979128" cy="31362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Анонимный телефонный звонок</a:t>
              </a:r>
            </a:p>
          </p:txBody>
        </p:sp>
      </p:grpSp>
      <p:cxnSp>
        <p:nvCxnSpPr>
          <p:cNvPr id="74" name="Прямая со стрелкой 73"/>
          <p:cNvCxnSpPr/>
          <p:nvPr/>
        </p:nvCxnSpPr>
        <p:spPr>
          <a:xfrm>
            <a:off x="9186863" y="1133475"/>
            <a:ext cx="0" cy="2555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02" name="Группа 310"/>
          <p:cNvGrpSpPr>
            <a:grpSpLocks/>
          </p:cNvGrpSpPr>
          <p:nvPr/>
        </p:nvGrpSpPr>
        <p:grpSpPr bwMode="auto">
          <a:xfrm>
            <a:off x="6469063" y="2525713"/>
            <a:ext cx="5251450" cy="922337"/>
            <a:chOff x="479732" y="3481952"/>
            <a:chExt cx="6101780" cy="1160771"/>
          </a:xfrm>
        </p:grpSpPr>
        <p:sp>
          <p:nvSpPr>
            <p:cNvPr id="77" name="Прямоугольник 76"/>
            <p:cNvSpPr/>
            <p:nvPr/>
          </p:nvSpPr>
          <p:spPr bwMode="auto">
            <a:xfrm>
              <a:off x="479732" y="3659763"/>
              <a:ext cx="6004018" cy="6852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Информирование сотрудника ФСБ о телефонном звонке, с указанием номера телефона, на который поступил звонок и номера телефона (при наличии) с которого он поступил</a:t>
              </a:r>
              <a:endParaRPr lang="ru-RU" sz="1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Прямоугольник 77"/>
            <p:cNvSpPr/>
            <p:nvPr/>
          </p:nvSpPr>
          <p:spPr bwMode="auto">
            <a:xfrm>
              <a:off x="3543533" y="4365018"/>
              <a:ext cx="186300" cy="2777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Прямоугольник 78"/>
            <p:cNvSpPr/>
            <p:nvPr/>
          </p:nvSpPr>
          <p:spPr bwMode="auto">
            <a:xfrm>
              <a:off x="501867" y="3481952"/>
              <a:ext cx="6079645" cy="919027"/>
            </a:xfrm>
            <a:prstGeom prst="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1" name="Прямоугольник 90"/>
          <p:cNvSpPr/>
          <p:nvPr/>
        </p:nvSpPr>
        <p:spPr>
          <a:xfrm>
            <a:off x="1071563" y="3632200"/>
            <a:ext cx="10696575" cy="1384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достоверности информации о террористической угрозе</a:t>
            </a:r>
          </a:p>
          <a:p>
            <a:pPr algn="ctr">
              <a:defRPr/>
            </a:pPr>
            <a:r>
              <a: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с учетом проверки полноты выполнения на объекте мер безопасности (обследование объекта перед окончанием рабочего дня, периодический осмотр территории, обеспечение пропускного  и </a:t>
            </a:r>
            <a:r>
              <a:rPr lang="ru-RU" sz="1400" b="1" kern="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внутриобъектового</a:t>
            </a:r>
            <a:r>
              <a: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режимов, просмотра камер видеонаблюдения, опечатывание неиспользуемых помещений и т.д.)</a:t>
            </a:r>
          </a:p>
          <a:p>
            <a:pPr algn="ctr">
              <a:defRPr/>
            </a:pPr>
            <a:r>
              <a: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рисков и последствий связанных с эвакуацией обучающихся и прерыванием учебного процесса</a:t>
            </a:r>
          </a:p>
          <a:p>
            <a:pPr algn="ctr">
              <a:defRPr/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Прямоугольник 91"/>
          <p:cNvSpPr/>
          <p:nvPr/>
        </p:nvSpPr>
        <p:spPr bwMode="auto">
          <a:xfrm>
            <a:off x="820738" y="5213350"/>
            <a:ext cx="10969625" cy="487363"/>
          </a:xfrm>
          <a:prstGeom prst="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222250" y="5295900"/>
            <a:ext cx="11615738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решения по итогам оценки достоверности информации</a:t>
            </a:r>
          </a:p>
          <a:p>
            <a:pPr algn="ctr">
              <a:defRPr/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Прямоугольник 93"/>
          <p:cNvSpPr/>
          <p:nvPr/>
        </p:nvSpPr>
        <p:spPr bwMode="auto">
          <a:xfrm>
            <a:off x="812800" y="6100763"/>
            <a:ext cx="11014075" cy="469900"/>
          </a:xfrm>
          <a:prstGeom prst="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9205913" y="2225675"/>
            <a:ext cx="0" cy="2555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9213850" y="3351213"/>
            <a:ext cx="0" cy="2555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9223375" y="4875213"/>
            <a:ext cx="0" cy="2555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9242425" y="5773738"/>
            <a:ext cx="0" cy="2555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3502025" y="2225675"/>
            <a:ext cx="0" cy="2555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3497263" y="3340100"/>
            <a:ext cx="0" cy="2555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3505200" y="4900613"/>
            <a:ext cx="0" cy="2555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3502025" y="5773738"/>
            <a:ext cx="0" cy="2555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bject 4"/>
          <p:cNvSpPr>
            <a:spLocks noChangeArrowheads="1"/>
          </p:cNvSpPr>
          <p:nvPr/>
        </p:nvSpPr>
        <p:spPr bwMode="auto">
          <a:xfrm>
            <a:off x="0" y="11113"/>
            <a:ext cx="12192000" cy="358775"/>
          </a:xfrm>
          <a:prstGeom prst="rect">
            <a:avLst/>
          </a:prstGeom>
          <a:blipFill dpi="0" rotWithShape="1">
            <a:blip r:embed="rId3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913210" eaLnBrk="1" hangingPunct="1">
              <a:defRPr/>
            </a:pPr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ДЕЙСТВИЯ ЛИЦ, ПРИ ПОЛУЧЕНИИ АНОНИМНЫХ СООБЩЕНИЙ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22575</TotalTime>
  <Words>567</Words>
  <Application>Microsoft Office PowerPoint</Application>
  <PresentationFormat>Произвольный</PresentationFormat>
  <Paragraphs>74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 Light</vt:lpstr>
      <vt:lpstr>Calibri</vt:lpstr>
      <vt:lpstr>Georgia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 Карасев</dc:creator>
  <cp:lastModifiedBy>in-koh</cp:lastModifiedBy>
  <cp:revision>1869</cp:revision>
  <cp:lastPrinted>2025-04-15T07:49:15Z</cp:lastPrinted>
  <dcterms:created xsi:type="dcterms:W3CDTF">2018-06-01T09:19:56Z</dcterms:created>
  <dcterms:modified xsi:type="dcterms:W3CDTF">2025-05-14T14:41:13Z</dcterms:modified>
</cp:coreProperties>
</file>